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Lst>
  <p:notesMasterIdLst>
    <p:notesMasterId r:id="rId33"/>
  </p:notesMasterIdLst>
  <p:handoutMasterIdLst>
    <p:handoutMasterId r:id="rId34"/>
  </p:handoutMasterIdLst>
  <p:sldIdLst>
    <p:sldId id="256" r:id="rId2"/>
    <p:sldId id="257" r:id="rId3"/>
    <p:sldId id="258" r:id="rId4"/>
    <p:sldId id="259" r:id="rId5"/>
    <p:sldId id="260" r:id="rId6"/>
    <p:sldId id="261" r:id="rId7"/>
    <p:sldId id="262" r:id="rId8"/>
    <p:sldId id="263" r:id="rId9"/>
    <p:sldId id="266" r:id="rId10"/>
    <p:sldId id="265" r:id="rId11"/>
    <p:sldId id="267" r:id="rId12"/>
    <p:sldId id="269" r:id="rId13"/>
    <p:sldId id="272" r:id="rId14"/>
    <p:sldId id="268" r:id="rId15"/>
    <p:sldId id="275" r:id="rId16"/>
    <p:sldId id="277" r:id="rId17"/>
    <p:sldId id="270" r:id="rId18"/>
    <p:sldId id="273" r:id="rId19"/>
    <p:sldId id="281" r:id="rId20"/>
    <p:sldId id="282" r:id="rId21"/>
    <p:sldId id="274" r:id="rId22"/>
    <p:sldId id="279" r:id="rId23"/>
    <p:sldId id="280" r:id="rId24"/>
    <p:sldId id="271" r:id="rId25"/>
    <p:sldId id="283" r:id="rId26"/>
    <p:sldId id="285" r:id="rId27"/>
    <p:sldId id="286" r:id="rId28"/>
    <p:sldId id="284" r:id="rId29"/>
    <p:sldId id="287" r:id="rId30"/>
    <p:sldId id="288" r:id="rId31"/>
    <p:sldId id="28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600"/>
    <a:srgbClr val="00C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128"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5436CB-2FCD-3E4D-A62A-11167C57777E}" type="datetimeFigureOut">
              <a:rPr lang="en-US" smtClean="0"/>
              <a:t>1/12/12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54865C-B891-A94C-AAF0-8C886637A0A1}" type="slidenum">
              <a:rPr lang="en-US" smtClean="0"/>
              <a:t>‹#›</a:t>
            </a:fld>
            <a:endParaRPr lang="en-US"/>
          </a:p>
        </p:txBody>
      </p:sp>
    </p:spTree>
    <p:extLst>
      <p:ext uri="{BB962C8B-B14F-4D97-AF65-F5344CB8AC3E}">
        <p14:creationId xmlns:p14="http://schemas.microsoft.com/office/powerpoint/2010/main" val="11591456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1BCFB0-9EBD-D546-8A1B-F1980AF5D12C}" type="datetimeFigureOut">
              <a:rPr lang="en-US" smtClean="0"/>
              <a:t>1/12/12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CD46C2-C9B5-8246-9332-4D1265AB371C}" type="slidenum">
              <a:rPr lang="en-US" smtClean="0"/>
              <a:t>‹#›</a:t>
            </a:fld>
            <a:endParaRPr lang="en-US"/>
          </a:p>
        </p:txBody>
      </p:sp>
    </p:spTree>
    <p:extLst>
      <p:ext uri="{BB962C8B-B14F-4D97-AF65-F5344CB8AC3E}">
        <p14:creationId xmlns:p14="http://schemas.microsoft.com/office/powerpoint/2010/main" val="3154944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CD46C2-C9B5-8246-9332-4D1265AB371C}" type="slidenum">
              <a:rPr lang="en-US" smtClean="0"/>
              <a:t>17</a:t>
            </a:fld>
            <a:endParaRPr lang="en-US"/>
          </a:p>
        </p:txBody>
      </p:sp>
    </p:spTree>
    <p:extLst>
      <p:ext uri="{BB962C8B-B14F-4D97-AF65-F5344CB8AC3E}">
        <p14:creationId xmlns:p14="http://schemas.microsoft.com/office/powerpoint/2010/main" val="155533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2BC91B0A-04BD-FF46-9901-1BC26F6744FE}" type="datetime1">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40FC1A58-77C7-F64A-B70E-C00E96CD06B9}" type="datetime1">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C52F218B-2F5E-4F4A-A809-112FEF8904B5}" type="datetime1">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BB8975D-D556-A648-BC83-934E7975C05C}" type="datetime1">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565A961-4D05-3243-A7BA-3AE18C33E975}" type="datetime1">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4275AE0-159C-B54F-A4CE-9BAA0877CE4C}" type="datetime1">
              <a:rPr lang="en-US" smtClean="0"/>
              <a:t>1/12/12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F5CF447B-C4CD-8343-AEDF-221A405589C7}" type="datetime1">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BE872-1AA2-AA4B-BA1C-04450806A4F5}" type="datetime1">
              <a:rPr lang="en-US" smtClean="0"/>
              <a:t>1/12/12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FDD36D1-F624-8C4F-974D-C8E6CD279BDD}" type="datetime1">
              <a:rPr lang="en-US" smtClean="0"/>
              <a:t>1/12/12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252FC-E7FF-DF45-B79A-1E1FF87AC36E}" type="datetime1">
              <a:rPr lang="en-US" smtClean="0"/>
              <a:t>1/12/12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3E839B-4A67-0745-8C58-93F82F95ADCF}" type="datetime1">
              <a:rPr lang="en-US" smtClean="0"/>
              <a:t>1/12/12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A2BC013F-7DFC-474F-AA33-DE314782775E}" type="datetime1">
              <a:rPr lang="en-US" smtClean="0"/>
              <a:t>1/12/12</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slide" Target="slide24.xml"/><Relationship Id="rId4" Type="http://schemas.openxmlformats.org/officeDocument/2006/relationships/slide" Target="slide31.xml"/><Relationship Id="rId5" Type="http://schemas.openxmlformats.org/officeDocument/2006/relationships/slide" Target="slide2.xml"/><Relationship Id="rId6" Type="http://schemas.openxmlformats.org/officeDocument/2006/relationships/slide" Target="slide3.xml"/><Relationship Id="rId7" Type="http://schemas.openxmlformats.org/officeDocument/2006/relationships/slide" Target="slide7.xml"/><Relationship Id="rId8" Type="http://schemas.openxmlformats.org/officeDocument/2006/relationships/slide" Target="slide10.xml"/><Relationship Id="rId9"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7.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slide" Target="slide21.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slide" Target="slide20.xml"/><Relationship Id="rId4" Type="http://schemas.openxmlformats.org/officeDocument/2006/relationships/slide" Target="slide19.xml"/><Relationship Id="rId5" Type="http://schemas.openxmlformats.org/officeDocument/2006/relationships/slide" Target="slide2.xml"/><Relationship Id="rId6" Type="http://schemas.openxmlformats.org/officeDocument/2006/relationships/slide" Target="slide3.xml"/><Relationship Id="rId7" Type="http://schemas.openxmlformats.org/officeDocument/2006/relationships/slide" Target="slide7.xml"/><Relationship Id="rId8" Type="http://schemas.openxmlformats.org/officeDocument/2006/relationships/slide" Target="slide10.xml"/><Relationship Id="rId9"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4" Type="http://schemas.openxmlformats.org/officeDocument/2006/relationships/slide" Target="slide10.xml"/><Relationship Id="rId5" Type="http://schemas.openxmlformats.org/officeDocument/2006/relationships/slide" Target="slide13.xml"/><Relationship Id="rId6" Type="http://schemas.openxmlformats.org/officeDocument/2006/relationships/hyperlink" Target="http://chs.tvusd.k12.ca.us/cms/page_view?d=x&amp;piid=&amp;vpid=1287243865928&amp;no_controls=t" TargetMode="External"/><Relationship Id="rId1" Type="http://schemas.openxmlformats.org/officeDocument/2006/relationships/slideLayout" Target="../slideLayouts/slideLayout2.xml"/><Relationship Id="rId2"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slide" Target="slide28.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4" Type="http://schemas.openxmlformats.org/officeDocument/2006/relationships/slide" Target="slide3.xml"/><Relationship Id="rId5" Type="http://schemas.openxmlformats.org/officeDocument/2006/relationships/slide" Target="slide7.xml"/><Relationship Id="rId6" Type="http://schemas.openxmlformats.org/officeDocument/2006/relationships/slide" Target="slide10.xml"/><Relationship Id="rId7"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slide" Target="slide2.xml"/><Relationship Id="rId5" Type="http://schemas.openxmlformats.org/officeDocument/2006/relationships/slide" Target="slide3.xml"/><Relationship Id="rId6" Type="http://schemas.openxmlformats.org/officeDocument/2006/relationships/slide" Target="slide7.xml"/><Relationship Id="rId7" Type="http://schemas.openxmlformats.org/officeDocument/2006/relationships/slide" Target="slide10.xml"/><Relationship Id="rId8"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8.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slide" Target="slide2.xml"/><Relationship Id="rId6" Type="http://schemas.openxmlformats.org/officeDocument/2006/relationships/slide" Target="slide3.xml"/><Relationship Id="rId7" Type="http://schemas.openxmlformats.org/officeDocument/2006/relationships/slide" Target="slide7.xml"/><Relationship Id="rId8" Type="http://schemas.openxmlformats.org/officeDocument/2006/relationships/slide" Target="slide10.xml"/><Relationship Id="rId9" Type="http://schemas.openxmlformats.org/officeDocument/2006/relationships/slide" Target="slide13.xml"/><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slide" Target="slide2.xml"/><Relationship Id="rId6" Type="http://schemas.openxmlformats.org/officeDocument/2006/relationships/slide" Target="slide3.xml"/><Relationship Id="rId7" Type="http://schemas.openxmlformats.org/officeDocument/2006/relationships/slide" Target="slide7.xml"/><Relationship Id="rId8" Type="http://schemas.openxmlformats.org/officeDocument/2006/relationships/slide" Target="slide10.xml"/><Relationship Id="rId9" Type="http://schemas.openxmlformats.org/officeDocument/2006/relationships/slide" Target="slide13.xml"/><Relationship Id="rId1" Type="http://schemas.microsoft.com/office/2007/relationships/media" Target="../media/media2.mov"/><Relationship Id="rId2" Type="http://schemas.openxmlformats.org/officeDocument/2006/relationships/video" Target="../media/media2.mo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4" Type="http://schemas.openxmlformats.org/officeDocument/2006/relationships/slide" Target="slide3.xml"/><Relationship Id="rId5" Type="http://schemas.openxmlformats.org/officeDocument/2006/relationships/slide" Target="slide7.xml"/><Relationship Id="rId6" Type="http://schemas.openxmlformats.org/officeDocument/2006/relationships/slide" Target="slide10.xml"/><Relationship Id="rId7"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7.xml"/><Relationship Id="rId5" Type="http://schemas.openxmlformats.org/officeDocument/2006/relationships/slide" Target="slide10.xml"/><Relationship Id="rId6" Type="http://schemas.openxmlformats.org/officeDocument/2006/relationships/slide" Target="slide13.xml"/><Relationship Id="rId1" Type="http://schemas.openxmlformats.org/officeDocument/2006/relationships/slideLayout" Target="../slideLayouts/slideLayout2.xml"/><Relationship Id="rId2"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Solving Systems of Linear Equations</a:t>
            </a:r>
            <a:endParaRPr lang="en-US" dirty="0"/>
          </a:p>
        </p:txBody>
      </p:sp>
      <p:sp>
        <p:nvSpPr>
          <p:cNvPr id="3" name="Subtitle 2"/>
          <p:cNvSpPr>
            <a:spLocks noGrp="1"/>
          </p:cNvSpPr>
          <p:nvPr>
            <p:ph type="subTitle" idx="1"/>
          </p:nvPr>
        </p:nvSpPr>
        <p:spPr/>
        <p:txBody>
          <a:bodyPr/>
          <a:lstStyle/>
          <a:p>
            <a:r>
              <a:rPr lang="en-US" dirty="0" smtClean="0"/>
              <a:t>By Kristan Morales</a:t>
            </a:r>
          </a:p>
          <a:p>
            <a:r>
              <a:rPr lang="en-US" dirty="0" smtClean="0"/>
              <a:t>EDUC 524-Fall 2 , 2011-Gilbreath</a:t>
            </a:r>
            <a:endParaRPr lang="en-US" dirty="0"/>
          </a:p>
        </p:txBody>
      </p:sp>
      <p:sp>
        <p:nvSpPr>
          <p:cNvPr id="5" name="TextBox 4"/>
          <p:cNvSpPr txBox="1"/>
          <p:nvPr/>
        </p:nvSpPr>
        <p:spPr>
          <a:xfrm>
            <a:off x="3260955" y="6114225"/>
            <a:ext cx="5063887" cy="369332"/>
          </a:xfrm>
          <a:prstGeom prst="rect">
            <a:avLst/>
          </a:prstGeom>
          <a:noFill/>
        </p:spPr>
        <p:txBody>
          <a:bodyPr wrap="square" rtlCol="0">
            <a:spAutoFit/>
          </a:bodyPr>
          <a:lstStyle/>
          <a:p>
            <a:r>
              <a:rPr lang="en-US" dirty="0" smtClean="0">
                <a:hlinkClick r:id="rId2" action="ppaction://hlinksldjump"/>
              </a:rPr>
              <a:t>Welcome! Click here to get started</a:t>
            </a:r>
            <a:endParaRPr lang="en-US" dirty="0"/>
          </a:p>
        </p:txBody>
      </p:sp>
    </p:spTree>
    <p:extLst>
      <p:ext uri="{BB962C8B-B14F-4D97-AF65-F5344CB8AC3E}">
        <p14:creationId xmlns:p14="http://schemas.microsoft.com/office/powerpoint/2010/main" val="29704803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45378"/>
            <a:ext cx="7716837" cy="841270"/>
          </a:xfrm>
        </p:spPr>
        <p:txBody>
          <a:bodyPr/>
          <a:lstStyle/>
          <a:p>
            <a:r>
              <a:rPr lang="en-US"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3. Solve </a:t>
            </a:r>
            <a:r>
              <a:rPr lang="en-US"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by Elimination</a:t>
            </a:r>
            <a:endParaRPr lang="en-US"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286648"/>
            <a:ext cx="8099741" cy="5114152"/>
          </a:xfrm>
        </p:spPr>
        <p:txBody>
          <a:bodyPr>
            <a:normAutofit fontScale="85000" lnSpcReduction="20000"/>
          </a:bodyPr>
          <a:lstStyle/>
          <a:p>
            <a:pPr marL="0" indent="0">
              <a:buNone/>
            </a:pPr>
            <a:r>
              <a:rPr lang="en-US" dirty="0" smtClean="0"/>
              <a:t>	  x  +  y = 9</a:t>
            </a:r>
          </a:p>
          <a:p>
            <a:pPr marL="0" indent="0">
              <a:buNone/>
            </a:pPr>
            <a:r>
              <a:rPr lang="en-US" dirty="0" smtClean="0"/>
              <a:t>	-2x + y = 6</a:t>
            </a:r>
          </a:p>
          <a:p>
            <a:pPr marL="0" indent="0">
              <a:buNone/>
            </a:pPr>
            <a:r>
              <a:rPr lang="en-US" dirty="0" smtClean="0"/>
              <a:t>Elimination is a process whereby you add the two equations together and magically one variable disappears!  Well, its not magic but what you need to do is get the coefficients of one variable to cancel out.  For example if I  added 3x and -3x together it would equal zero!  What would I need to add to 4x to make it equal zero? That’s right! -4x.</a:t>
            </a:r>
          </a:p>
          <a:p>
            <a:pPr marL="0" indent="0">
              <a:buNone/>
            </a:pPr>
            <a:r>
              <a:rPr lang="en-US" dirty="0" smtClean="0"/>
              <a:t>What if the coefficients are not opposites? There’s a trick! Multiply one equation by a number so you are set up with opposites that add to zero.</a:t>
            </a:r>
          </a:p>
          <a:p>
            <a:pPr marL="0" indent="0">
              <a:buNone/>
            </a:pPr>
            <a:r>
              <a:rPr lang="en-US" dirty="0" smtClean="0"/>
              <a:t>You can choose to eliminate either x or y.  Click on your choice below, do whatever seems easiest for you</a:t>
            </a:r>
          </a:p>
          <a:p>
            <a:pPr marL="0" indent="0">
              <a:buNone/>
            </a:pPr>
            <a:r>
              <a:rPr lang="en-US" dirty="0" smtClean="0"/>
              <a:t>	</a:t>
            </a:r>
            <a:r>
              <a:rPr lang="en-US" dirty="0" smtClean="0">
                <a:solidFill>
                  <a:srgbClr val="FF0000"/>
                </a:solidFill>
                <a:hlinkClick r:id="rId2" action="ppaction://hlinksldjump"/>
              </a:rPr>
              <a:t>Eliminate  </a:t>
            </a:r>
            <a:r>
              <a:rPr lang="en-US" dirty="0">
                <a:solidFill>
                  <a:srgbClr val="FF0000"/>
                </a:solidFill>
                <a:hlinkClick r:id="rId2" action="ppaction://hlinksldjump"/>
              </a:rPr>
              <a:t>x </a:t>
            </a:r>
            <a:r>
              <a:rPr lang="en-US" dirty="0">
                <a:solidFill>
                  <a:srgbClr val="FF0000"/>
                </a:solidFill>
              </a:rPr>
              <a:t>	</a:t>
            </a:r>
            <a:r>
              <a:rPr lang="en-US" dirty="0"/>
              <a:t>	</a:t>
            </a:r>
            <a:r>
              <a:rPr lang="en-US" dirty="0" smtClean="0">
                <a:hlinkClick r:id="rId3" action="ppaction://hlinksldjump"/>
              </a:rPr>
              <a:t>Eliminate </a:t>
            </a:r>
            <a:r>
              <a:rPr lang="en-US" dirty="0">
                <a:solidFill>
                  <a:srgbClr val="0000FF"/>
                </a:solidFill>
                <a:hlinkClick r:id="rId3" action="ppaction://hlinksldjump"/>
              </a:rPr>
              <a:t>y </a:t>
            </a: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9</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14285205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85" y="188160"/>
            <a:ext cx="7716837" cy="940794"/>
          </a:xfrm>
        </p:spPr>
        <p:txBody>
          <a:bodyPr/>
          <a:lstStyle/>
          <a:p>
            <a:r>
              <a:rPr lang="en-US" sz="36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3. Solve </a:t>
            </a:r>
            <a:r>
              <a:rPr lang="en-US" sz="36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by Elimination-eliminate </a:t>
            </a:r>
            <a:r>
              <a:rPr lang="en-US" sz="36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x</a:t>
            </a:r>
            <a:endParaRPr lang="en-US" sz="36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454651" y="1003514"/>
            <a:ext cx="8497297" cy="5854486"/>
          </a:xfrm>
        </p:spPr>
        <p:txBody>
          <a:bodyPr>
            <a:normAutofit fontScale="85000" lnSpcReduction="20000"/>
          </a:bodyPr>
          <a:lstStyle/>
          <a:p>
            <a:pPr marL="0" indent="0">
              <a:buNone/>
            </a:pPr>
            <a:r>
              <a:rPr lang="en-US" dirty="0" smtClean="0"/>
              <a:t>	  x  +  y = 9</a:t>
            </a:r>
          </a:p>
          <a:p>
            <a:pPr marL="0" indent="0">
              <a:buNone/>
            </a:pPr>
            <a:r>
              <a:rPr lang="en-US" dirty="0" smtClean="0"/>
              <a:t>	-2x + y = 6</a:t>
            </a:r>
          </a:p>
          <a:p>
            <a:pPr marL="0" indent="0">
              <a:buNone/>
            </a:pPr>
            <a:r>
              <a:rPr lang="en-US" dirty="0" smtClean="0"/>
              <a:t>Step 1:  </a:t>
            </a:r>
            <a:r>
              <a:rPr lang="en-US" sz="2100" dirty="0" smtClean="0"/>
              <a:t>To eliminate x you will need to </a:t>
            </a:r>
            <a:r>
              <a:rPr lang="en-US" sz="2100" dirty="0" smtClean="0">
                <a:effectLst>
                  <a:glow rad="228600">
                    <a:srgbClr val="008000">
                      <a:alpha val="40000"/>
                    </a:srgbClr>
                  </a:glow>
                  <a:outerShdw blurRad="38100" dist="38100" dir="2700000" algn="tl">
                    <a:srgbClr val="000000">
                      <a:alpha val="43137"/>
                    </a:srgbClr>
                  </a:outerShdw>
                </a:effectLst>
              </a:rPr>
              <a:t>multiply the first equation by 2</a:t>
            </a:r>
            <a:r>
              <a:rPr lang="en-US" sz="2100" dirty="0" smtClean="0"/>
              <a:t> so you get    	 2x + -2x equals zero.</a:t>
            </a:r>
          </a:p>
          <a:p>
            <a:pPr marL="0" indent="0">
              <a:buNone/>
            </a:pPr>
            <a:r>
              <a:rPr lang="en-US" dirty="0" smtClean="0">
                <a:effectLst>
                  <a:glow rad="228600">
                    <a:srgbClr val="008000">
                      <a:alpha val="40000"/>
                    </a:srgbClr>
                  </a:glow>
                  <a:outerShdw blurRad="38100" dist="38100" dir="2700000" algn="tl">
                    <a:srgbClr val="000000">
                      <a:alpha val="43137"/>
                    </a:srgbClr>
                  </a:outerShdw>
                </a:effectLst>
              </a:rPr>
              <a:t>2( </a:t>
            </a:r>
            <a:r>
              <a:rPr lang="en-US" dirty="0" smtClean="0"/>
              <a:t>x + y  = 9</a:t>
            </a:r>
            <a:r>
              <a:rPr lang="en-US" dirty="0" smtClean="0">
                <a:effectLst>
                  <a:glow rad="228600">
                    <a:srgbClr val="008000">
                      <a:alpha val="40000"/>
                    </a:srgbClr>
                  </a:glow>
                  <a:outerShdw blurRad="38100" dist="38100" dir="2700000" algn="tl">
                    <a:srgbClr val="000000">
                      <a:alpha val="43137"/>
                    </a:srgbClr>
                  </a:outerShdw>
                </a:effectLst>
              </a:rPr>
              <a:t>)</a:t>
            </a:r>
            <a:r>
              <a:rPr lang="en-US" dirty="0" smtClean="0">
                <a:sym typeface="Wingdings"/>
              </a:rPr>
              <a:t>     </a:t>
            </a:r>
            <a:r>
              <a:rPr lang="en-US" dirty="0" smtClean="0">
                <a:effectLst>
                  <a:glow rad="228600">
                    <a:srgbClr val="008000">
                      <a:alpha val="40000"/>
                    </a:srgbClr>
                  </a:glow>
                  <a:outerShdw blurRad="38100" dist="38100" dir="2700000" algn="tl">
                    <a:srgbClr val="000000">
                      <a:alpha val="43137"/>
                    </a:srgbClr>
                  </a:outerShdw>
                </a:effectLst>
                <a:sym typeface="Wingdings"/>
              </a:rPr>
              <a:t>2x + 2y  = 18</a:t>
            </a:r>
            <a:r>
              <a:rPr lang="en-US" dirty="0" smtClean="0">
                <a:sym typeface="Wingdings"/>
              </a:rPr>
              <a:t>	</a:t>
            </a:r>
          </a:p>
          <a:p>
            <a:pPr marL="0" indent="0">
              <a:buNone/>
            </a:pPr>
            <a:r>
              <a:rPr lang="en-US" dirty="0" smtClean="0">
                <a:sym typeface="Wingdings"/>
              </a:rPr>
              <a:t>	     </a:t>
            </a:r>
            <a:r>
              <a:rPr lang="en-US" u="sng" dirty="0" smtClean="0">
                <a:sym typeface="Wingdings"/>
              </a:rPr>
              <a:t>     +   -2x + y  =  6 	</a:t>
            </a:r>
            <a:r>
              <a:rPr lang="en-US" dirty="0" smtClean="0">
                <a:sym typeface="Wingdings"/>
              </a:rPr>
              <a:t>			             			                       3y  = 24</a:t>
            </a:r>
          </a:p>
          <a:p>
            <a:pPr marL="0" indent="0">
              <a:buNone/>
            </a:pPr>
            <a:r>
              <a:rPr lang="en-US" dirty="0" smtClean="0">
                <a:sym typeface="Wingdings"/>
              </a:rPr>
              <a:t>		       </a:t>
            </a:r>
            <a:r>
              <a:rPr lang="en-US" dirty="0" smtClean="0">
                <a:solidFill>
                  <a:srgbClr val="0000FF"/>
                </a:solidFill>
                <a:sym typeface="Wingdings"/>
              </a:rPr>
              <a:t>  y    = 8</a:t>
            </a:r>
          </a:p>
          <a:p>
            <a:pPr marL="0" indent="0">
              <a:buNone/>
            </a:pPr>
            <a:r>
              <a:rPr lang="en-US" dirty="0" smtClean="0">
                <a:sym typeface="Wingdings"/>
              </a:rPr>
              <a:t>Step 2: </a:t>
            </a:r>
            <a:r>
              <a:rPr lang="en-US" sz="2100" dirty="0" smtClean="0">
                <a:sym typeface="Wingdings"/>
              </a:rPr>
              <a:t>Substitute your y value into an equation and solve for x</a:t>
            </a:r>
          </a:p>
          <a:p>
            <a:pPr marL="0" indent="0">
              <a:buNone/>
            </a:pPr>
            <a:r>
              <a:rPr lang="en-US" dirty="0" smtClean="0">
                <a:sym typeface="Wingdings"/>
              </a:rPr>
              <a:t>x + </a:t>
            </a:r>
            <a:r>
              <a:rPr lang="en-US" dirty="0" smtClean="0">
                <a:solidFill>
                  <a:srgbClr val="0000FF"/>
                </a:solidFill>
                <a:sym typeface="Wingdings"/>
              </a:rPr>
              <a:t>y</a:t>
            </a:r>
            <a:r>
              <a:rPr lang="en-US" dirty="0" smtClean="0">
                <a:sym typeface="Wingdings"/>
              </a:rPr>
              <a:t> = 9</a:t>
            </a:r>
          </a:p>
          <a:p>
            <a:pPr marL="0" indent="0">
              <a:buNone/>
            </a:pPr>
            <a:r>
              <a:rPr lang="en-US" dirty="0" smtClean="0">
                <a:sym typeface="Wingdings"/>
              </a:rPr>
              <a:t>x + </a:t>
            </a:r>
            <a:r>
              <a:rPr lang="en-US" dirty="0" smtClean="0">
                <a:solidFill>
                  <a:srgbClr val="0000FF"/>
                </a:solidFill>
                <a:sym typeface="Wingdings"/>
              </a:rPr>
              <a:t>8</a:t>
            </a:r>
            <a:r>
              <a:rPr lang="en-US" dirty="0" smtClean="0">
                <a:sym typeface="Wingdings"/>
              </a:rPr>
              <a:t> = 9</a:t>
            </a:r>
          </a:p>
          <a:p>
            <a:pPr marL="0" indent="0">
              <a:buNone/>
            </a:pPr>
            <a:r>
              <a:rPr lang="en-US" dirty="0" smtClean="0">
                <a:solidFill>
                  <a:srgbClr val="FF0000"/>
                </a:solidFill>
                <a:sym typeface="Wingdings"/>
              </a:rPr>
              <a:t>x = 1</a:t>
            </a:r>
            <a:r>
              <a:rPr lang="en-US" dirty="0" smtClean="0">
                <a:sym typeface="Wingdings"/>
              </a:rPr>
              <a:t>				</a:t>
            </a:r>
            <a:r>
              <a:rPr lang="en-US" dirty="0" smtClean="0"/>
              <a:t>SOLUTION ( x, y) = (</a:t>
            </a:r>
            <a:r>
              <a:rPr lang="en-US" dirty="0" smtClean="0">
                <a:solidFill>
                  <a:srgbClr val="FF0000"/>
                </a:solidFill>
              </a:rPr>
              <a:t>1</a:t>
            </a:r>
            <a:r>
              <a:rPr lang="en-US" dirty="0" smtClean="0"/>
              <a:t>, </a:t>
            </a:r>
            <a:r>
              <a:rPr lang="en-US" dirty="0" smtClean="0">
                <a:solidFill>
                  <a:srgbClr val="0000FF"/>
                </a:solidFill>
              </a:rPr>
              <a:t>8</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10</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2" action="ppaction://hlinksldjump"/>
              </a:rPr>
              <a:t>home	</a:t>
            </a:r>
            <a:r>
              <a:rPr lang="en-US" dirty="0" smtClean="0"/>
              <a:t>    </a:t>
            </a:r>
            <a:r>
              <a:rPr lang="en-US" dirty="0" smtClean="0">
                <a:hlinkClick r:id="rId3" action="ppaction://hlinksldjump"/>
              </a:rPr>
              <a:t>graphing</a:t>
            </a:r>
            <a:r>
              <a:rPr lang="en-US" dirty="0" smtClean="0"/>
              <a:t>     </a:t>
            </a:r>
            <a:r>
              <a:rPr lang="en-US" dirty="0" smtClean="0">
                <a:hlinkClick r:id="rId4" action="ppaction://hlinksldjump"/>
              </a:rPr>
              <a:t>substitution</a:t>
            </a:r>
            <a:r>
              <a:rPr lang="en-US" dirty="0" smtClean="0"/>
              <a:t>    </a:t>
            </a:r>
            <a:r>
              <a:rPr lang="en-US" dirty="0" smtClean="0">
                <a:hlinkClick r:id="rId5" action="ppaction://hlinksldjump"/>
              </a:rPr>
              <a:t>elimination </a:t>
            </a:r>
            <a:r>
              <a:rPr lang="en-US" dirty="0" smtClean="0"/>
              <a:t>   </a:t>
            </a:r>
            <a:r>
              <a:rPr lang="en-US" dirty="0" smtClean="0">
                <a:hlinkClick r:id="rId6" action="ppaction://hlinksldjump"/>
              </a:rPr>
              <a:t>try yourself</a:t>
            </a:r>
            <a:endParaRPr lang="en-US" dirty="0"/>
          </a:p>
        </p:txBody>
      </p:sp>
    </p:spTree>
    <p:extLst>
      <p:ext uri="{BB962C8B-B14F-4D97-AF65-F5344CB8AC3E}">
        <p14:creationId xmlns:p14="http://schemas.microsoft.com/office/powerpoint/2010/main" val="38872194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85" y="188160"/>
            <a:ext cx="7716837" cy="940794"/>
          </a:xfrm>
        </p:spPr>
        <p:txBody>
          <a:bodyPr/>
          <a:lstStyle/>
          <a:p>
            <a:r>
              <a:rPr lang="en-US" sz="36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3. Solve </a:t>
            </a:r>
            <a:r>
              <a:rPr lang="en-US" sz="36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by Elimination-eliminate </a:t>
            </a:r>
            <a:r>
              <a:rPr lang="en-US" sz="3600" b="1" dirty="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rPr>
              <a:t>y</a:t>
            </a:r>
          </a:p>
        </p:txBody>
      </p:sp>
      <p:sp>
        <p:nvSpPr>
          <p:cNvPr id="3" name="Content Placeholder 2"/>
          <p:cNvSpPr>
            <a:spLocks noGrp="1"/>
          </p:cNvSpPr>
          <p:nvPr>
            <p:ph idx="1"/>
          </p:nvPr>
        </p:nvSpPr>
        <p:spPr>
          <a:xfrm>
            <a:off x="454652" y="1003513"/>
            <a:ext cx="8356198" cy="5644767"/>
          </a:xfrm>
        </p:spPr>
        <p:txBody>
          <a:bodyPr>
            <a:normAutofit fontScale="85000" lnSpcReduction="20000"/>
          </a:bodyPr>
          <a:lstStyle/>
          <a:p>
            <a:pPr marL="0" indent="0">
              <a:buNone/>
            </a:pPr>
            <a:r>
              <a:rPr lang="en-US" dirty="0" smtClean="0"/>
              <a:t>	  x  +  y = 9</a:t>
            </a:r>
          </a:p>
          <a:p>
            <a:pPr marL="0" indent="0">
              <a:buNone/>
            </a:pPr>
            <a:r>
              <a:rPr lang="en-US" dirty="0" smtClean="0"/>
              <a:t>	-2x + y = 6</a:t>
            </a:r>
          </a:p>
          <a:p>
            <a:pPr marL="0" indent="0">
              <a:buNone/>
            </a:pPr>
            <a:r>
              <a:rPr lang="en-US" dirty="0" smtClean="0"/>
              <a:t>Step 1:  </a:t>
            </a:r>
            <a:r>
              <a:rPr lang="en-US" sz="2100" dirty="0" smtClean="0"/>
              <a:t>To eliminate x you will need to </a:t>
            </a:r>
            <a:r>
              <a:rPr lang="en-US" sz="2100" dirty="0" smtClean="0">
                <a:effectLst>
                  <a:glow rad="228600">
                    <a:srgbClr val="008000">
                      <a:alpha val="40000"/>
                    </a:srgbClr>
                  </a:glow>
                  <a:outerShdw blurRad="38100" dist="38100" dir="2700000" algn="tl">
                    <a:srgbClr val="000000">
                      <a:alpha val="43137"/>
                    </a:srgbClr>
                  </a:outerShdw>
                </a:effectLst>
              </a:rPr>
              <a:t>multiply the first equation by -1</a:t>
            </a:r>
            <a:r>
              <a:rPr lang="en-US" sz="2100" dirty="0" smtClean="0"/>
              <a:t> so you get    	 - 1y + y  equals zero.</a:t>
            </a:r>
          </a:p>
          <a:p>
            <a:pPr marL="0" indent="0">
              <a:buNone/>
            </a:pPr>
            <a:r>
              <a:rPr lang="en-US" dirty="0" smtClean="0">
                <a:effectLst>
                  <a:glow rad="228600">
                    <a:srgbClr val="008000">
                      <a:alpha val="40000"/>
                    </a:srgbClr>
                  </a:glow>
                  <a:outerShdw blurRad="38100" dist="38100" dir="2700000" algn="tl">
                    <a:srgbClr val="000000">
                      <a:alpha val="43137"/>
                    </a:srgbClr>
                  </a:outerShdw>
                </a:effectLst>
              </a:rPr>
              <a:t>-1( </a:t>
            </a:r>
            <a:r>
              <a:rPr lang="en-US" dirty="0" smtClean="0"/>
              <a:t>x + y  = 9</a:t>
            </a:r>
            <a:r>
              <a:rPr lang="en-US" dirty="0" smtClean="0">
                <a:effectLst>
                  <a:glow rad="228600">
                    <a:srgbClr val="008000">
                      <a:alpha val="40000"/>
                    </a:srgbClr>
                  </a:glow>
                  <a:outerShdw blurRad="38100" dist="38100" dir="2700000" algn="tl">
                    <a:srgbClr val="000000">
                      <a:alpha val="43137"/>
                    </a:srgbClr>
                  </a:outerShdw>
                </a:effectLst>
              </a:rPr>
              <a:t>)</a:t>
            </a:r>
            <a:r>
              <a:rPr lang="en-US" dirty="0" smtClean="0">
                <a:sym typeface="Wingdings"/>
              </a:rPr>
              <a:t>   </a:t>
            </a:r>
            <a:r>
              <a:rPr lang="en-US" dirty="0" smtClean="0">
                <a:effectLst>
                  <a:glow rad="228600">
                    <a:srgbClr val="008000">
                      <a:alpha val="40000"/>
                    </a:srgbClr>
                  </a:glow>
                  <a:outerShdw blurRad="38100" dist="38100" dir="2700000" algn="tl">
                    <a:srgbClr val="000000">
                      <a:alpha val="43137"/>
                    </a:srgbClr>
                  </a:outerShdw>
                </a:effectLst>
                <a:sym typeface="Wingdings"/>
              </a:rPr>
              <a:t>-1x + -1y  =  -9</a:t>
            </a:r>
            <a:r>
              <a:rPr lang="en-US" dirty="0" smtClean="0">
                <a:sym typeface="Wingdings"/>
              </a:rPr>
              <a:t>	</a:t>
            </a:r>
          </a:p>
          <a:p>
            <a:pPr marL="0" indent="0">
              <a:buNone/>
            </a:pPr>
            <a:r>
              <a:rPr lang="en-US" dirty="0" smtClean="0">
                <a:sym typeface="Wingdings"/>
              </a:rPr>
              <a:t>	     </a:t>
            </a:r>
            <a:r>
              <a:rPr lang="en-US" u="sng" dirty="0" smtClean="0">
                <a:sym typeface="Wingdings"/>
              </a:rPr>
              <a:t>     +  -2x  +  y   =   6 	</a:t>
            </a:r>
            <a:r>
              <a:rPr lang="en-US" dirty="0" smtClean="0">
                <a:sym typeface="Wingdings"/>
              </a:rPr>
              <a:t>			             		</a:t>
            </a:r>
            <a:r>
              <a:rPr lang="en-US" dirty="0">
                <a:sym typeface="Wingdings"/>
              </a:rPr>
              <a:t> </a:t>
            </a:r>
            <a:r>
              <a:rPr lang="en-US" dirty="0" smtClean="0">
                <a:sym typeface="Wingdings"/>
              </a:rPr>
              <a:t>             -3x            =  -3</a:t>
            </a:r>
          </a:p>
          <a:p>
            <a:pPr marL="0" indent="0">
              <a:buNone/>
            </a:pPr>
            <a:r>
              <a:rPr lang="en-US" dirty="0" smtClean="0">
                <a:sym typeface="Wingdings"/>
              </a:rPr>
              <a:t>		</a:t>
            </a:r>
            <a:r>
              <a:rPr lang="en-US" dirty="0">
                <a:sym typeface="Wingdings"/>
              </a:rPr>
              <a:t> </a:t>
            </a:r>
            <a:r>
              <a:rPr lang="en-US" dirty="0" smtClean="0">
                <a:sym typeface="Wingdings"/>
              </a:rPr>
              <a:t>  </a:t>
            </a:r>
            <a:r>
              <a:rPr lang="en-US" dirty="0" smtClean="0">
                <a:solidFill>
                  <a:srgbClr val="0000FF"/>
                </a:solidFill>
                <a:sym typeface="Wingdings"/>
              </a:rPr>
              <a:t> </a:t>
            </a:r>
            <a:r>
              <a:rPr lang="en-US" dirty="0" smtClean="0">
                <a:solidFill>
                  <a:srgbClr val="FF0000"/>
                </a:solidFill>
                <a:sym typeface="Wingdings"/>
              </a:rPr>
              <a:t>x        =   1</a:t>
            </a:r>
          </a:p>
          <a:p>
            <a:pPr marL="0" indent="0">
              <a:buNone/>
            </a:pPr>
            <a:r>
              <a:rPr lang="en-US" dirty="0" smtClean="0">
                <a:sym typeface="Wingdings"/>
              </a:rPr>
              <a:t>Step 2: </a:t>
            </a:r>
            <a:r>
              <a:rPr lang="en-US" sz="2100" dirty="0" smtClean="0">
                <a:sym typeface="Wingdings"/>
              </a:rPr>
              <a:t>Substitute your x value into an equation and solve for y</a:t>
            </a:r>
          </a:p>
          <a:p>
            <a:pPr marL="0" indent="0">
              <a:buNone/>
            </a:pPr>
            <a:r>
              <a:rPr lang="en-US" dirty="0" smtClean="0">
                <a:solidFill>
                  <a:srgbClr val="FF0000"/>
                </a:solidFill>
                <a:sym typeface="Wingdings"/>
              </a:rPr>
              <a:t>x</a:t>
            </a:r>
            <a:r>
              <a:rPr lang="en-US" dirty="0" smtClean="0">
                <a:sym typeface="Wingdings"/>
              </a:rPr>
              <a:t> + y = 9</a:t>
            </a:r>
          </a:p>
          <a:p>
            <a:pPr marL="0" indent="0">
              <a:buNone/>
            </a:pPr>
            <a:r>
              <a:rPr lang="en-US" dirty="0" smtClean="0">
                <a:solidFill>
                  <a:srgbClr val="FF0000"/>
                </a:solidFill>
                <a:sym typeface="Wingdings"/>
              </a:rPr>
              <a:t>1</a:t>
            </a:r>
            <a:r>
              <a:rPr lang="en-US" dirty="0" smtClean="0">
                <a:sym typeface="Wingdings"/>
              </a:rPr>
              <a:t> + y = 9</a:t>
            </a:r>
          </a:p>
          <a:p>
            <a:pPr marL="0" indent="0">
              <a:buNone/>
            </a:pPr>
            <a:r>
              <a:rPr lang="en-US" dirty="0" smtClean="0">
                <a:solidFill>
                  <a:srgbClr val="0000FF"/>
                </a:solidFill>
                <a:sym typeface="Wingdings"/>
              </a:rPr>
              <a:t>       y = 8</a:t>
            </a:r>
            <a:r>
              <a:rPr lang="en-US" dirty="0" smtClean="0">
                <a:sym typeface="Wingdings"/>
              </a:rPr>
              <a:t>				</a:t>
            </a:r>
            <a:r>
              <a:rPr lang="en-US" dirty="0" smtClean="0"/>
              <a:t>SOLUTION ( x, y) = (</a:t>
            </a:r>
            <a:r>
              <a:rPr lang="en-US" dirty="0" smtClean="0">
                <a:solidFill>
                  <a:srgbClr val="FF0000"/>
                </a:solidFill>
              </a:rPr>
              <a:t>1</a:t>
            </a:r>
            <a:r>
              <a:rPr lang="en-US" dirty="0" smtClean="0"/>
              <a:t>, </a:t>
            </a:r>
            <a:r>
              <a:rPr lang="en-US" dirty="0" smtClean="0">
                <a:solidFill>
                  <a:srgbClr val="0000FF"/>
                </a:solidFill>
              </a:rPr>
              <a:t>8</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11</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2" action="ppaction://hlinksldjump"/>
              </a:rPr>
              <a:t>home	</a:t>
            </a:r>
            <a:r>
              <a:rPr lang="en-US" dirty="0" smtClean="0"/>
              <a:t>    </a:t>
            </a:r>
            <a:r>
              <a:rPr lang="en-US" dirty="0" smtClean="0">
                <a:hlinkClick r:id="rId3" action="ppaction://hlinksldjump"/>
              </a:rPr>
              <a:t>graphing</a:t>
            </a:r>
            <a:r>
              <a:rPr lang="en-US" dirty="0" smtClean="0"/>
              <a:t>     </a:t>
            </a:r>
            <a:r>
              <a:rPr lang="en-US" dirty="0" smtClean="0">
                <a:hlinkClick r:id="rId4" action="ppaction://hlinksldjump"/>
              </a:rPr>
              <a:t>substitution</a:t>
            </a:r>
            <a:r>
              <a:rPr lang="en-US" dirty="0" smtClean="0"/>
              <a:t>    </a:t>
            </a:r>
            <a:r>
              <a:rPr lang="en-US" dirty="0" smtClean="0">
                <a:hlinkClick r:id="rId5" action="ppaction://hlinksldjump"/>
              </a:rPr>
              <a:t>elimination </a:t>
            </a:r>
            <a:r>
              <a:rPr lang="en-US" dirty="0" smtClean="0"/>
              <a:t>   </a:t>
            </a:r>
            <a:r>
              <a:rPr lang="en-US" dirty="0" smtClean="0">
                <a:hlinkClick r:id="rId6" action="ppaction://hlinksldjump"/>
              </a:rPr>
              <a:t>try yourself</a:t>
            </a:r>
            <a:endParaRPr lang="en-US" dirty="0"/>
          </a:p>
        </p:txBody>
      </p:sp>
    </p:spTree>
    <p:extLst>
      <p:ext uri="{BB962C8B-B14F-4D97-AF65-F5344CB8AC3E}">
        <p14:creationId xmlns:p14="http://schemas.microsoft.com/office/powerpoint/2010/main" val="14598402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885" y="1426872"/>
            <a:ext cx="8465287" cy="4578533"/>
          </a:xfrm>
          <a:solidFill>
            <a:schemeClr val="accent6">
              <a:lumMod val="60000"/>
              <a:lumOff val="40000"/>
              <a:alpha val="59000"/>
            </a:schemeClr>
          </a:solidFill>
        </p:spPr>
        <p:txBody>
          <a:bodyPr>
            <a:normAutofit fontScale="92500" lnSpcReduction="20000"/>
          </a:bodyPr>
          <a:lstStyle/>
          <a:p>
            <a:pPr marL="0" indent="0">
              <a:buNone/>
            </a:pPr>
            <a:r>
              <a:rPr lang="en-US" dirty="0" smtClean="0"/>
              <a:t>Now that you have learned all 3 methods of solving a system of linear equations it is time to </a:t>
            </a:r>
            <a:r>
              <a:rPr lang="en-US" dirty="0" smtClean="0"/>
              <a:t>3</a:t>
            </a:r>
            <a:r>
              <a:rPr lang="en-US" dirty="0" smtClean="0"/>
              <a:t> </a:t>
            </a:r>
            <a:r>
              <a:rPr lang="en-US" dirty="0" smtClean="0"/>
              <a:t>problems on your own.  You will need to show me what you learned! Are you ready?</a:t>
            </a:r>
          </a:p>
          <a:p>
            <a:pPr marL="0" indent="0">
              <a:buNone/>
            </a:pPr>
            <a:r>
              <a:rPr lang="en-US" dirty="0" smtClean="0"/>
              <a:t>Click on each link below and complete 3 problems on your own.  Show your work on your paper and be ready to turn it in to your teacher when you are done.</a:t>
            </a:r>
          </a:p>
          <a:p>
            <a:pPr marL="0" indent="0">
              <a:buNone/>
            </a:pPr>
            <a:r>
              <a:rPr lang="en-US" dirty="0" smtClean="0">
                <a:solidFill>
                  <a:srgbClr val="FF0000"/>
                </a:solidFill>
              </a:rPr>
              <a:t>4.Try </a:t>
            </a:r>
            <a:r>
              <a:rPr lang="en-US" dirty="0" smtClean="0">
                <a:solidFill>
                  <a:srgbClr val="FF0000"/>
                </a:solidFill>
              </a:rPr>
              <a:t>it yourself – Graphing click here</a:t>
            </a:r>
          </a:p>
          <a:p>
            <a:pPr marL="0" indent="0">
              <a:buNone/>
            </a:pPr>
            <a:r>
              <a:rPr lang="en-US" dirty="0" smtClean="0">
                <a:solidFill>
                  <a:schemeClr val="accent6">
                    <a:lumMod val="75000"/>
                  </a:schemeClr>
                </a:solidFill>
                <a:hlinkClick r:id="rId2" action="ppaction://hlinksldjump"/>
              </a:rPr>
              <a:t>5.Try </a:t>
            </a:r>
            <a:r>
              <a:rPr lang="en-US" dirty="0" smtClean="0">
                <a:solidFill>
                  <a:schemeClr val="accent6">
                    <a:lumMod val="75000"/>
                  </a:schemeClr>
                </a:solidFill>
                <a:hlinkClick r:id="rId2" action="ppaction://hlinksldjump"/>
              </a:rPr>
              <a:t>it yourself </a:t>
            </a:r>
            <a:r>
              <a:rPr lang="en-US" dirty="0" smtClean="0">
                <a:hlinkClick r:id="rId2" action="ppaction://hlinksldjump"/>
              </a:rPr>
              <a:t>– </a:t>
            </a:r>
            <a:r>
              <a:rPr lang="en-US" dirty="0" smtClean="0">
                <a:solidFill>
                  <a:srgbClr val="FFFF00"/>
                </a:solidFill>
                <a:hlinkClick r:id="rId2" action="ppaction://hlinksldjump"/>
              </a:rPr>
              <a:t>Substitution click here</a:t>
            </a:r>
            <a:endParaRPr lang="en-US" dirty="0" smtClean="0">
              <a:solidFill>
                <a:srgbClr val="FFFF00"/>
              </a:solidFill>
            </a:endParaRPr>
          </a:p>
          <a:p>
            <a:pPr marL="0" indent="0">
              <a:buNone/>
            </a:pPr>
            <a:r>
              <a:rPr lang="en-US" dirty="0" smtClean="0">
                <a:solidFill>
                  <a:schemeClr val="accent6">
                    <a:lumMod val="75000"/>
                  </a:schemeClr>
                </a:solidFill>
                <a:hlinkClick r:id="rId3" action="ppaction://hlinksldjump"/>
              </a:rPr>
              <a:t>6. Try </a:t>
            </a:r>
            <a:r>
              <a:rPr lang="en-US" dirty="0" smtClean="0">
                <a:solidFill>
                  <a:schemeClr val="accent6">
                    <a:lumMod val="75000"/>
                  </a:schemeClr>
                </a:solidFill>
                <a:hlinkClick r:id="rId3" action="ppaction://hlinksldjump"/>
              </a:rPr>
              <a:t>it yourself </a:t>
            </a:r>
            <a:r>
              <a:rPr lang="en-US" dirty="0" smtClean="0">
                <a:hlinkClick r:id="rId3" action="ppaction://hlinksldjump"/>
              </a:rPr>
              <a:t>–</a:t>
            </a:r>
            <a:r>
              <a:rPr lang="en-US" dirty="0" smtClean="0">
                <a:solidFill>
                  <a:srgbClr val="008000"/>
                </a:solidFill>
                <a:hlinkClick r:id="rId3" action="ppaction://hlinksldjump"/>
              </a:rPr>
              <a:t> Elimination click here</a:t>
            </a:r>
            <a:endParaRPr lang="en-US" dirty="0" smtClean="0">
              <a:solidFill>
                <a:srgbClr val="008000"/>
              </a:solidFill>
            </a:endParaRPr>
          </a:p>
          <a:p>
            <a:pPr marL="0" indent="0">
              <a:buNone/>
            </a:pPr>
            <a:r>
              <a:rPr lang="en-US" dirty="0" smtClean="0">
                <a:hlinkClick r:id="rId4" action="ppaction://hlinksldjump"/>
              </a:rPr>
              <a:t>I am finished and ready to turn in my work to my teacher- Click here</a:t>
            </a:r>
            <a:endParaRPr lang="en-US" dirty="0"/>
          </a:p>
        </p:txBody>
      </p:sp>
      <p:sp>
        <p:nvSpPr>
          <p:cNvPr id="2" name="Title 1"/>
          <p:cNvSpPr>
            <a:spLocks noGrp="1"/>
          </p:cNvSpPr>
          <p:nvPr>
            <p:ph type="title"/>
          </p:nvPr>
        </p:nvSpPr>
        <p:spPr>
          <a:xfrm>
            <a:off x="712788" y="605492"/>
            <a:ext cx="7716837" cy="931139"/>
          </a:xfrm>
        </p:spPr>
        <p:txBody>
          <a:bodyPr/>
          <a:lstStyle/>
          <a:p>
            <a:r>
              <a:rPr lang="en-US" b="1" dirty="0" smtClean="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rPr>
              <a:t>Try it Yourself</a:t>
            </a:r>
            <a:endParaRPr lang="en-US" b="1"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effectLst>
            </a:endParaRPr>
          </a:p>
        </p:txBody>
      </p:sp>
      <p:sp>
        <p:nvSpPr>
          <p:cNvPr id="4" name="Slide Number Placeholder 3"/>
          <p:cNvSpPr>
            <a:spLocks noGrp="1"/>
          </p:cNvSpPr>
          <p:nvPr>
            <p:ph type="sldNum" sz="quarter" idx="12"/>
          </p:nvPr>
        </p:nvSpPr>
        <p:spPr/>
        <p:txBody>
          <a:bodyPr/>
          <a:lstStyle/>
          <a:p>
            <a:fld id="{4382A7F7-08BF-4252-8141-63FB96055BBB}" type="slidenum">
              <a:rPr lang="en-US" smtClean="0"/>
              <a:t>12</a:t>
            </a:fld>
            <a:endParaRPr lang="en-US"/>
          </a:p>
        </p:txBody>
      </p:sp>
      <p:sp>
        <p:nvSpPr>
          <p:cNvPr id="5" name="TextBox 4"/>
          <p:cNvSpPr txBox="1"/>
          <p:nvPr/>
        </p:nvSpPr>
        <p:spPr>
          <a:xfrm>
            <a:off x="157431"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5" action="ppaction://hlinksldjump"/>
              </a:rPr>
              <a:t>home	</a:t>
            </a:r>
            <a:r>
              <a:rPr lang="en-US" dirty="0" smtClean="0"/>
              <a:t>    </a:t>
            </a:r>
            <a:r>
              <a:rPr lang="en-US" dirty="0" smtClean="0">
                <a:hlinkClick r:id="rId6" action="ppaction://hlinksldjump"/>
              </a:rPr>
              <a:t>graphing</a:t>
            </a:r>
            <a:r>
              <a:rPr lang="en-US" dirty="0" smtClean="0"/>
              <a:t>     </a:t>
            </a:r>
            <a:r>
              <a:rPr lang="en-US" dirty="0" smtClean="0">
                <a:hlinkClick r:id="rId7" action="ppaction://hlinksldjump"/>
              </a:rPr>
              <a:t>substitution</a:t>
            </a:r>
            <a:r>
              <a:rPr lang="en-US" dirty="0" smtClean="0"/>
              <a:t>    </a:t>
            </a:r>
            <a:r>
              <a:rPr lang="en-US" dirty="0" smtClean="0">
                <a:hlinkClick r:id="rId8" action="ppaction://hlinksldjump"/>
              </a:rPr>
              <a:t>elimination </a:t>
            </a:r>
            <a:r>
              <a:rPr lang="en-US" dirty="0" smtClean="0"/>
              <a:t>   </a:t>
            </a:r>
            <a:r>
              <a:rPr lang="en-US" dirty="0" smtClean="0">
                <a:hlinkClick r:id="rId9" action="ppaction://hlinksldjump"/>
              </a:rPr>
              <a:t>try yourself</a:t>
            </a:r>
            <a:endParaRPr lang="en-US" dirty="0"/>
          </a:p>
        </p:txBody>
      </p:sp>
    </p:spTree>
    <p:extLst>
      <p:ext uri="{BB962C8B-B14F-4D97-AF65-F5344CB8AC3E}">
        <p14:creationId xmlns:p14="http://schemas.microsoft.com/office/powerpoint/2010/main" val="1256791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2" y="194800"/>
            <a:ext cx="8181493" cy="821381"/>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4.Try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solve by </a:t>
            </a:r>
            <a:r>
              <a:rPr lang="en-US" sz="32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Graphing</a:t>
            </a:r>
            <a:endParaRPr lang="en-US" sz="32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016181"/>
            <a:ext cx="8527998" cy="5114663"/>
          </a:xfrm>
          <a:solidFill>
            <a:schemeClr val="accent6">
              <a:lumMod val="60000"/>
              <a:lumOff val="40000"/>
              <a:alpha val="60000"/>
            </a:schemeClr>
          </a:solidFill>
        </p:spPr>
        <p:txBody>
          <a:bodyPr>
            <a:normAutofit fontScale="85000" lnSpcReduction="20000"/>
          </a:bodyPr>
          <a:lstStyle/>
          <a:p>
            <a:pPr marL="0" indent="0">
              <a:buNone/>
            </a:pPr>
            <a:r>
              <a:rPr lang="en-US" dirty="0" smtClean="0"/>
              <a:t>	  </a:t>
            </a:r>
            <a:r>
              <a:rPr lang="en-US" dirty="0" smtClean="0">
                <a:solidFill>
                  <a:srgbClr val="0000FF"/>
                </a:solidFill>
              </a:rPr>
              <a:t>3x + y = 4</a:t>
            </a:r>
          </a:p>
          <a:p>
            <a:pPr marL="0" indent="0">
              <a:buNone/>
            </a:pPr>
            <a:r>
              <a:rPr lang="en-US" dirty="0"/>
              <a:t>	</a:t>
            </a:r>
            <a:r>
              <a:rPr lang="en-US" dirty="0" smtClean="0"/>
              <a:t>  </a:t>
            </a:r>
            <a:r>
              <a:rPr lang="en-US" dirty="0" smtClean="0">
                <a:solidFill>
                  <a:srgbClr val="800000"/>
                </a:solidFill>
              </a:rPr>
              <a:t>2x – y = 6</a:t>
            </a:r>
          </a:p>
          <a:p>
            <a:pPr marL="0" indent="0">
              <a:buNone/>
            </a:pPr>
            <a:r>
              <a:rPr lang="en-US" dirty="0" smtClean="0"/>
              <a:t>Remember when you are going to graph using slope and intercept you first need to solve for y = mx + b.  The slope will be m and the y intercept will be b.  Solve each equation for y and click on the correct response below before you start graphing.</a:t>
            </a:r>
          </a:p>
          <a:p>
            <a:pPr marL="0" indent="0">
              <a:buNone/>
            </a:pPr>
            <a:r>
              <a:rPr lang="en-US" dirty="0" smtClean="0"/>
              <a:t>	line: </a:t>
            </a:r>
            <a:r>
              <a:rPr lang="en-US" dirty="0" smtClean="0">
                <a:solidFill>
                  <a:srgbClr val="0000FF"/>
                </a:solidFill>
              </a:rPr>
              <a:t>3x + y = 4 </a:t>
            </a:r>
            <a:r>
              <a:rPr lang="en-US" dirty="0" smtClean="0"/>
              <a:t>		line:  </a:t>
            </a:r>
            <a:r>
              <a:rPr lang="en-US" dirty="0" smtClean="0">
                <a:solidFill>
                  <a:srgbClr val="800000"/>
                </a:solidFill>
              </a:rPr>
              <a:t>2x – y = 6 </a:t>
            </a:r>
          </a:p>
          <a:p>
            <a:pPr marL="457200" indent="-457200">
              <a:buAutoNum type="alphaLcParenR"/>
            </a:pPr>
            <a:r>
              <a:rPr lang="en-US" dirty="0" smtClean="0"/>
              <a:t>m = </a:t>
            </a:r>
            <a:r>
              <a:rPr lang="en-US" dirty="0" smtClean="0">
                <a:solidFill>
                  <a:srgbClr val="0000FF"/>
                </a:solidFill>
              </a:rPr>
              <a:t>3</a:t>
            </a:r>
            <a:r>
              <a:rPr lang="en-US" dirty="0" smtClean="0"/>
              <a:t>	b = </a:t>
            </a:r>
            <a:r>
              <a:rPr lang="en-US" dirty="0" smtClean="0">
                <a:solidFill>
                  <a:srgbClr val="0000FF"/>
                </a:solidFill>
              </a:rPr>
              <a:t>4</a:t>
            </a:r>
            <a:r>
              <a:rPr lang="en-US" dirty="0" smtClean="0"/>
              <a:t>	    and	m = </a:t>
            </a:r>
            <a:r>
              <a:rPr lang="en-US" dirty="0" smtClean="0">
                <a:solidFill>
                  <a:srgbClr val="800000"/>
                </a:solidFill>
              </a:rPr>
              <a:t>2</a:t>
            </a:r>
            <a:r>
              <a:rPr lang="en-US" dirty="0" smtClean="0"/>
              <a:t> 	b = </a:t>
            </a:r>
            <a:r>
              <a:rPr lang="en-US" dirty="0" smtClean="0">
                <a:solidFill>
                  <a:srgbClr val="800000"/>
                </a:solidFill>
              </a:rPr>
              <a:t>6         </a:t>
            </a:r>
            <a:r>
              <a:rPr lang="en-US" dirty="0" smtClean="0">
                <a:solidFill>
                  <a:schemeClr val="tx1"/>
                </a:solidFill>
                <a:hlinkClick r:id="rId2" action="ppaction://hlinksldjump"/>
              </a:rPr>
              <a:t>correct? Click here</a:t>
            </a:r>
            <a:endParaRPr lang="en-US" dirty="0" smtClean="0">
              <a:solidFill>
                <a:schemeClr val="tx1"/>
              </a:solidFill>
            </a:endParaRPr>
          </a:p>
          <a:p>
            <a:pPr marL="457200" indent="-457200">
              <a:buAutoNum type="alphaLcParenR"/>
            </a:pPr>
            <a:r>
              <a:rPr lang="en-US" dirty="0" smtClean="0"/>
              <a:t>m =</a:t>
            </a:r>
            <a:r>
              <a:rPr lang="en-US" dirty="0" smtClean="0">
                <a:solidFill>
                  <a:srgbClr val="0000FF"/>
                </a:solidFill>
              </a:rPr>
              <a:t> -3</a:t>
            </a:r>
            <a:r>
              <a:rPr lang="en-US" dirty="0" smtClean="0"/>
              <a:t>	b = </a:t>
            </a:r>
            <a:r>
              <a:rPr lang="en-US" dirty="0" smtClean="0">
                <a:solidFill>
                  <a:srgbClr val="0000FF"/>
                </a:solidFill>
              </a:rPr>
              <a:t>-4</a:t>
            </a:r>
            <a:r>
              <a:rPr lang="en-US" dirty="0" smtClean="0"/>
              <a:t>	    and	m = </a:t>
            </a:r>
            <a:r>
              <a:rPr lang="en-US" dirty="0" smtClean="0">
                <a:solidFill>
                  <a:srgbClr val="800000"/>
                </a:solidFill>
              </a:rPr>
              <a:t>2</a:t>
            </a:r>
            <a:r>
              <a:rPr lang="en-US" dirty="0" smtClean="0"/>
              <a:t>	b = </a:t>
            </a:r>
            <a:r>
              <a:rPr lang="en-US" dirty="0" smtClean="0">
                <a:solidFill>
                  <a:srgbClr val="800000"/>
                </a:solidFill>
              </a:rPr>
              <a:t>-6	   </a:t>
            </a:r>
            <a:r>
              <a:rPr lang="en-US" dirty="0" smtClean="0">
                <a:solidFill>
                  <a:schemeClr val="tx1"/>
                </a:solidFill>
              </a:rPr>
              <a:t> </a:t>
            </a:r>
            <a:r>
              <a:rPr lang="en-US" dirty="0" smtClean="0">
                <a:solidFill>
                  <a:schemeClr val="tx1"/>
                </a:solidFill>
                <a:hlinkClick r:id="rId2" action="ppaction://hlinksldjump"/>
              </a:rPr>
              <a:t>correct? Click here</a:t>
            </a:r>
            <a:endParaRPr lang="en-US" dirty="0" smtClean="0">
              <a:solidFill>
                <a:schemeClr val="tx1"/>
              </a:solidFill>
            </a:endParaRPr>
          </a:p>
          <a:p>
            <a:pPr marL="457200" indent="-457200">
              <a:buAutoNum type="alphaLcParenR"/>
            </a:pPr>
            <a:r>
              <a:rPr lang="en-US" dirty="0" smtClean="0"/>
              <a:t>m = </a:t>
            </a:r>
            <a:r>
              <a:rPr lang="en-US" dirty="0" smtClean="0">
                <a:solidFill>
                  <a:srgbClr val="0000FF"/>
                </a:solidFill>
              </a:rPr>
              <a:t>3</a:t>
            </a:r>
            <a:r>
              <a:rPr lang="en-US" dirty="0" smtClean="0"/>
              <a:t>	b = </a:t>
            </a:r>
            <a:r>
              <a:rPr lang="en-US" dirty="0" smtClean="0">
                <a:solidFill>
                  <a:srgbClr val="0000FF"/>
                </a:solidFill>
              </a:rPr>
              <a:t>4</a:t>
            </a:r>
            <a:r>
              <a:rPr lang="en-US" dirty="0" smtClean="0"/>
              <a:t>	    and	m = </a:t>
            </a:r>
            <a:r>
              <a:rPr lang="en-US" dirty="0" smtClean="0">
                <a:solidFill>
                  <a:srgbClr val="800000"/>
                </a:solidFill>
              </a:rPr>
              <a:t>-2</a:t>
            </a:r>
            <a:r>
              <a:rPr lang="en-US" dirty="0" smtClean="0"/>
              <a:t>	b = </a:t>
            </a:r>
            <a:r>
              <a:rPr lang="en-US" dirty="0" smtClean="0">
                <a:solidFill>
                  <a:srgbClr val="800000"/>
                </a:solidFill>
              </a:rPr>
              <a:t>-6        </a:t>
            </a:r>
            <a:r>
              <a:rPr lang="en-US" dirty="0" smtClean="0">
                <a:solidFill>
                  <a:schemeClr val="tx1"/>
                </a:solidFill>
                <a:hlinkClick r:id="rId2" action="ppaction://hlinksldjump"/>
              </a:rPr>
              <a:t>correct? Click here</a:t>
            </a:r>
            <a:endParaRPr lang="en-US" dirty="0" smtClean="0">
              <a:solidFill>
                <a:schemeClr val="tx1"/>
              </a:solidFill>
            </a:endParaRPr>
          </a:p>
          <a:p>
            <a:pPr marL="457200" indent="-457200">
              <a:buAutoNum type="alphaLcParenR"/>
            </a:pPr>
            <a:r>
              <a:rPr lang="en-US" dirty="0" smtClean="0"/>
              <a:t>m = </a:t>
            </a:r>
            <a:r>
              <a:rPr lang="en-US" dirty="0" smtClean="0">
                <a:solidFill>
                  <a:srgbClr val="0000FF"/>
                </a:solidFill>
              </a:rPr>
              <a:t>-3</a:t>
            </a:r>
            <a:r>
              <a:rPr lang="en-US" dirty="0" smtClean="0"/>
              <a:t>	b = </a:t>
            </a:r>
            <a:r>
              <a:rPr lang="en-US" dirty="0" smtClean="0">
                <a:solidFill>
                  <a:srgbClr val="0000FF"/>
                </a:solidFill>
              </a:rPr>
              <a:t>4</a:t>
            </a:r>
            <a:r>
              <a:rPr lang="en-US" dirty="0" smtClean="0"/>
              <a:t>	    and	m = </a:t>
            </a:r>
            <a:r>
              <a:rPr lang="en-US" dirty="0" smtClean="0">
                <a:solidFill>
                  <a:srgbClr val="800000"/>
                </a:solidFill>
              </a:rPr>
              <a:t>2</a:t>
            </a:r>
            <a:r>
              <a:rPr lang="en-US" dirty="0" smtClean="0"/>
              <a:t>	b = </a:t>
            </a:r>
            <a:r>
              <a:rPr lang="en-US" dirty="0" smtClean="0">
                <a:solidFill>
                  <a:srgbClr val="800000"/>
                </a:solidFill>
              </a:rPr>
              <a:t>-6        </a:t>
            </a:r>
            <a:r>
              <a:rPr lang="en-US" dirty="0" smtClean="0">
                <a:solidFill>
                  <a:schemeClr val="tx1"/>
                </a:solidFill>
                <a:hlinkClick r:id="rId3" action="ppaction://hlinksldjump"/>
              </a:rPr>
              <a:t>correct? Click here</a:t>
            </a:r>
            <a:endParaRPr lang="en-US" dirty="0" smtClean="0">
              <a:solidFill>
                <a:schemeClr val="tx1"/>
              </a:solidFill>
            </a:endParaRP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13</a:t>
            </a:fld>
            <a:endParaRPr lang="en-US" dirty="0"/>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1826571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042" y="235199"/>
            <a:ext cx="7896584" cy="2414705"/>
          </a:xfrm>
        </p:spPr>
        <p:txBody>
          <a:bodyPr/>
          <a:lstStyle/>
          <a:p>
            <a:r>
              <a:rPr lang="en-US" dirty="0" smtClean="0">
                <a:solidFill>
                  <a:schemeClr val="accent6">
                    <a:lumMod val="50000"/>
                  </a:schemeClr>
                </a:solidFill>
              </a:rPr>
              <a:t>YOU are CORRECT!</a:t>
            </a:r>
            <a:br>
              <a:rPr lang="en-US" dirty="0" smtClean="0">
                <a:solidFill>
                  <a:schemeClr val="accent6">
                    <a:lumMod val="50000"/>
                  </a:schemeClr>
                </a:solidFill>
              </a:rPr>
            </a:br>
            <a:r>
              <a:rPr lang="en-US" sz="2400" dirty="0" smtClean="0">
                <a:solidFill>
                  <a:schemeClr val="accent6">
                    <a:lumMod val="50000"/>
                  </a:schemeClr>
                </a:solidFill>
              </a:rPr>
              <a:t>Now go ahead and use graphing to solve the system on your paper then </a:t>
            </a:r>
            <a:r>
              <a:rPr lang="en-US" sz="2400" dirty="0" smtClean="0">
                <a:hlinkClick r:id="rId2" action="ppaction://hlinksldjump"/>
              </a:rPr>
              <a:t>Click here to continue</a:t>
            </a:r>
            <a:endParaRPr lang="en-US" sz="2400" dirty="0"/>
          </a:p>
        </p:txBody>
      </p:sp>
      <p:sp>
        <p:nvSpPr>
          <p:cNvPr id="4" name="Slide Number Placeholder 3"/>
          <p:cNvSpPr>
            <a:spLocks noGrp="1"/>
          </p:cNvSpPr>
          <p:nvPr>
            <p:ph type="sldNum" sz="quarter" idx="12"/>
          </p:nvPr>
        </p:nvSpPr>
        <p:spPr/>
        <p:txBody>
          <a:bodyPr/>
          <a:lstStyle/>
          <a:p>
            <a:fld id="{4382A7F7-08BF-4252-8141-63FB96055BBB}" type="slidenum">
              <a:rPr lang="en-US" smtClean="0"/>
              <a:t>14</a:t>
            </a:fld>
            <a:endParaRPr lang="en-US"/>
          </a:p>
        </p:txBody>
      </p:sp>
      <p:pic>
        <p:nvPicPr>
          <p:cNvPr id="16" name="Content Placeholder 15" descr="happiness.jpg"/>
          <p:cNvPicPr>
            <a:picLocks noGrp="1" noChangeAspect="1"/>
          </p:cNvPicPr>
          <p:nvPr>
            <p:ph idx="1"/>
          </p:nvPr>
        </p:nvPicPr>
        <p:blipFill>
          <a:blip r:embed="rId3">
            <a:extLst>
              <a:ext uri="{28A0092B-C50C-407E-A947-70E740481C1C}">
                <a14:useLocalDpi xmlns:a14="http://schemas.microsoft.com/office/drawing/2010/main" val="0"/>
              </a:ext>
            </a:extLst>
          </a:blip>
          <a:srcRect t="14157" b="14157"/>
          <a:stretch>
            <a:fillRect/>
          </a:stretch>
        </p:blipFill>
        <p:spPr>
          <a:xfrm>
            <a:off x="2116485" y="2769584"/>
            <a:ext cx="5466546" cy="349067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2" action="ppaction://hlinksldjump"/>
              </a:rPr>
              <a:t>try yourself</a:t>
            </a:r>
            <a:endParaRPr lang="en-US" dirty="0"/>
          </a:p>
        </p:txBody>
      </p:sp>
    </p:spTree>
    <p:extLst>
      <p:ext uri="{BB962C8B-B14F-4D97-AF65-F5344CB8AC3E}">
        <p14:creationId xmlns:p14="http://schemas.microsoft.com/office/powerpoint/2010/main" val="24615924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54717"/>
            <a:ext cx="7716837" cy="972155"/>
          </a:xfrm>
        </p:spPr>
        <p:txBody>
          <a:bodyPr/>
          <a:lstStyle/>
          <a:p>
            <a:r>
              <a:rPr lang="en-US" dirty="0" smtClean="0">
                <a:solidFill>
                  <a:schemeClr val="accent1"/>
                </a:solidFill>
              </a:rPr>
              <a:t>Sorry! </a:t>
            </a:r>
            <a:r>
              <a:rPr lang="en-US" dirty="0" smtClean="0">
                <a:solidFill>
                  <a:schemeClr val="accent1"/>
                </a:solidFill>
                <a:hlinkClick r:id="rId2" action="ppaction://hlinksldjump"/>
              </a:rPr>
              <a:t>Click to try again</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4382A7F7-08BF-4252-8141-63FB96055BBB}" type="slidenum">
              <a:rPr lang="en-US" smtClean="0"/>
              <a:t>15</a:t>
            </a:fld>
            <a:endParaRPr lang="en-US"/>
          </a:p>
        </p:txBody>
      </p:sp>
      <p:pic>
        <p:nvPicPr>
          <p:cNvPr id="7" name="Content Placeholder 6" descr="rainy day.jpg"/>
          <p:cNvPicPr>
            <a:picLocks noGrp="1" noChangeAspect="1"/>
          </p:cNvPicPr>
          <p:nvPr>
            <p:ph idx="1"/>
          </p:nvPr>
        </p:nvPicPr>
        <p:blipFill>
          <a:blip r:embed="rId3">
            <a:extLst>
              <a:ext uri="{28A0092B-C50C-407E-A947-70E740481C1C}">
                <a14:useLocalDpi xmlns:a14="http://schemas.microsoft.com/office/drawing/2010/main" val="0"/>
              </a:ext>
            </a:extLst>
          </a:blip>
          <a:srcRect t="18787" b="18787"/>
          <a:stretch>
            <a:fillRect/>
          </a:stretch>
        </p:blipFill>
        <p:spPr>
          <a:xfrm>
            <a:off x="1812827" y="1427164"/>
            <a:ext cx="6616798" cy="426464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24470644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03839"/>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5.Try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Substitution</a:t>
            </a:r>
            <a:endParaRPr lang="en-US" sz="32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630710"/>
            <a:ext cx="8099741" cy="4280616"/>
          </a:xfrm>
          <a:solidFill>
            <a:schemeClr val="accent6">
              <a:lumMod val="60000"/>
              <a:lumOff val="40000"/>
              <a:alpha val="59000"/>
            </a:schemeClr>
          </a:solidFill>
        </p:spPr>
        <p:txBody>
          <a:bodyPr>
            <a:normAutofit/>
          </a:bodyPr>
          <a:lstStyle/>
          <a:p>
            <a:pPr marL="0" indent="0">
              <a:buNone/>
            </a:pPr>
            <a:r>
              <a:rPr lang="en-US" dirty="0" smtClean="0"/>
              <a:t>	</a:t>
            </a:r>
            <a:r>
              <a:rPr lang="en-US" dirty="0" smtClean="0">
                <a:solidFill>
                  <a:srgbClr val="FF0000"/>
                </a:solidFill>
              </a:rPr>
              <a:t> </a:t>
            </a:r>
            <a:r>
              <a:rPr lang="en-US" dirty="0" smtClean="0">
                <a:solidFill>
                  <a:schemeClr val="tx1"/>
                </a:solidFill>
              </a:rPr>
              <a:t>-x  + y = -8</a:t>
            </a:r>
          </a:p>
          <a:p>
            <a:pPr marL="0" indent="0">
              <a:buNone/>
            </a:pPr>
            <a:r>
              <a:rPr lang="en-US" dirty="0" smtClean="0"/>
              <a:t>	</a:t>
            </a:r>
            <a:r>
              <a:rPr lang="en-US" dirty="0" smtClean="0">
                <a:solidFill>
                  <a:srgbClr val="0000FF"/>
                </a:solidFill>
              </a:rPr>
              <a:t> </a:t>
            </a:r>
            <a:r>
              <a:rPr lang="en-US" dirty="0" smtClean="0">
                <a:solidFill>
                  <a:schemeClr val="tx1"/>
                </a:solidFill>
              </a:rPr>
              <a:t>6x + y = 13</a:t>
            </a:r>
          </a:p>
          <a:p>
            <a:pPr marL="0" indent="0">
              <a:buNone/>
            </a:pPr>
            <a:r>
              <a:rPr lang="en-US" dirty="0" smtClean="0"/>
              <a:t>	What do you want to do? Click on your choice.</a:t>
            </a:r>
          </a:p>
          <a:p>
            <a:pPr marL="0" indent="0">
              <a:buNone/>
            </a:pPr>
            <a:r>
              <a:rPr lang="en-US" dirty="0" smtClean="0"/>
              <a:t>	</a:t>
            </a:r>
            <a:r>
              <a:rPr lang="en-US" dirty="0" smtClean="0">
                <a:solidFill>
                  <a:srgbClr val="FF0000"/>
                </a:solidFill>
                <a:hlinkClick r:id="rId2" action="ppaction://hlinksldjump"/>
              </a:rPr>
              <a:t>Solve for x first? </a:t>
            </a:r>
            <a:r>
              <a:rPr lang="en-US" dirty="0" smtClean="0">
                <a:solidFill>
                  <a:srgbClr val="FF0000"/>
                </a:solidFill>
              </a:rPr>
              <a:t>	</a:t>
            </a:r>
            <a:r>
              <a:rPr lang="en-US" dirty="0" smtClean="0"/>
              <a:t>	</a:t>
            </a:r>
            <a:r>
              <a:rPr lang="en-US" dirty="0" smtClean="0">
                <a:hlinkClick r:id="rId3" action="ppaction://hlinksldjump"/>
              </a:rPr>
              <a:t>Solve for </a:t>
            </a:r>
            <a:r>
              <a:rPr lang="en-US" dirty="0" smtClean="0">
                <a:solidFill>
                  <a:srgbClr val="0000FF"/>
                </a:solidFill>
                <a:hlinkClick r:id="rId3" action="ppaction://hlinksldjump"/>
              </a:rPr>
              <a:t>y first?</a:t>
            </a:r>
            <a:endParaRPr lang="en-US" dirty="0" smtClean="0">
              <a:solidFill>
                <a:srgbClr val="0000FF"/>
              </a:solidFill>
            </a:endParaRP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16</a:t>
            </a:fld>
            <a:endParaRPr lang="en-US"/>
          </a:p>
        </p:txBody>
      </p:sp>
      <p:sp>
        <p:nvSpPr>
          <p:cNvPr id="5" name="TextBox 4"/>
          <p:cNvSpPr txBox="1"/>
          <p:nvPr/>
        </p:nvSpPr>
        <p:spPr>
          <a:xfrm>
            <a:off x="219487" y="6209245"/>
            <a:ext cx="8924513" cy="369332"/>
          </a:xfrm>
          <a:prstGeom prst="rect">
            <a:avLst/>
          </a:prstGeom>
          <a:noFill/>
        </p:spPr>
        <p:txBody>
          <a:bodyPr wrap="square" rtlCol="0">
            <a:spAutoFit/>
          </a:bodyPr>
          <a:lstStyle/>
          <a:p>
            <a:r>
              <a:rPr lang="en-US" dirty="0"/>
              <a:t>Click to:	   </a:t>
            </a:r>
            <a:r>
              <a:rPr lang="en-US" dirty="0">
                <a:hlinkClick r:id="" action="ppaction://hlinkshowjump?jump=nextslide"/>
              </a:rPr>
              <a:t>  next</a:t>
            </a:r>
            <a:r>
              <a:rPr lang="en-US" dirty="0"/>
              <a:t>	     </a:t>
            </a:r>
            <a:r>
              <a:rPr lang="en-US" dirty="0">
                <a:hlinkClick r:id="rId4" action="ppaction://hlinksldjump"/>
              </a:rPr>
              <a:t>home	</a:t>
            </a:r>
            <a:r>
              <a:rPr lang="en-US" dirty="0"/>
              <a:t>    </a:t>
            </a:r>
            <a:r>
              <a:rPr lang="en-US" dirty="0">
                <a:hlinkClick r:id="rId5" action="ppaction://hlinksldjump"/>
              </a:rPr>
              <a:t>graphing</a:t>
            </a:r>
            <a:r>
              <a:rPr lang="en-US" dirty="0"/>
              <a:t>     </a:t>
            </a:r>
            <a:r>
              <a:rPr lang="en-US" dirty="0">
                <a:hlinkClick r:id="rId6" action="ppaction://hlinksldjump"/>
              </a:rPr>
              <a:t>substitution</a:t>
            </a:r>
            <a:r>
              <a:rPr lang="en-US" dirty="0"/>
              <a:t>    </a:t>
            </a:r>
            <a:r>
              <a:rPr lang="en-US" dirty="0">
                <a:hlinkClick r:id="rId7" action="ppaction://hlinksldjump"/>
              </a:rPr>
              <a:t>elimination </a:t>
            </a:r>
            <a:r>
              <a:rPr lang="en-US" dirty="0"/>
              <a:t>   </a:t>
            </a:r>
            <a:r>
              <a:rPr lang="en-US" dirty="0">
                <a:hlinkClick r:id="rId8" action="ppaction://hlinksldjump"/>
              </a:rPr>
              <a:t>try yourself</a:t>
            </a:r>
            <a:endParaRPr lang="en-US" dirty="0"/>
          </a:p>
        </p:txBody>
      </p:sp>
    </p:spTree>
    <p:extLst>
      <p:ext uri="{BB962C8B-B14F-4D97-AF65-F5344CB8AC3E}">
        <p14:creationId xmlns:p14="http://schemas.microsoft.com/office/powerpoint/2010/main" val="21775541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03839"/>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5.Try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Substitution</a:t>
            </a:r>
            <a:endParaRPr lang="en-US" sz="32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630710"/>
            <a:ext cx="8099741" cy="4515814"/>
          </a:xfrm>
          <a:solidFill>
            <a:schemeClr val="accent6">
              <a:lumMod val="60000"/>
              <a:lumOff val="40000"/>
              <a:alpha val="60000"/>
            </a:schemeClr>
          </a:solidFill>
        </p:spPr>
        <p:txBody>
          <a:bodyPr>
            <a:normAutofit lnSpcReduction="10000"/>
          </a:bodyPr>
          <a:lstStyle/>
          <a:p>
            <a:pPr marL="0" indent="0">
              <a:buNone/>
            </a:pPr>
            <a:r>
              <a:rPr lang="en-US" dirty="0" smtClean="0"/>
              <a:t>	</a:t>
            </a:r>
            <a:r>
              <a:rPr lang="en-US" dirty="0" smtClean="0">
                <a:solidFill>
                  <a:schemeClr val="tx1"/>
                </a:solidFill>
              </a:rPr>
              <a:t> -x  + y = -8</a:t>
            </a:r>
          </a:p>
          <a:p>
            <a:pPr marL="0" indent="0">
              <a:buNone/>
            </a:pPr>
            <a:r>
              <a:rPr lang="en-US" dirty="0">
                <a:solidFill>
                  <a:schemeClr val="tx1"/>
                </a:solidFill>
              </a:rPr>
              <a:t>	 </a:t>
            </a:r>
            <a:r>
              <a:rPr lang="en-US" dirty="0" smtClean="0">
                <a:solidFill>
                  <a:schemeClr val="tx1"/>
                </a:solidFill>
              </a:rPr>
              <a:t>6x + y = 13</a:t>
            </a:r>
          </a:p>
          <a:p>
            <a:pPr marL="0" indent="0">
              <a:buNone/>
            </a:pPr>
            <a:r>
              <a:rPr lang="en-US" dirty="0" smtClean="0"/>
              <a:t>You chose to solve for </a:t>
            </a:r>
            <a:r>
              <a:rPr lang="en-US" dirty="0" smtClean="0">
                <a:solidFill>
                  <a:srgbClr val="FF0000"/>
                </a:solidFill>
              </a:rPr>
              <a:t>x first</a:t>
            </a:r>
            <a:r>
              <a:rPr lang="en-US" dirty="0" smtClean="0"/>
              <a:t>.  Show your work on your paper and click the correct first step</a:t>
            </a:r>
            <a:r>
              <a:rPr lang="en-US" dirty="0">
                <a:solidFill>
                  <a:srgbClr val="FF0000"/>
                </a:solidFill>
              </a:rPr>
              <a:t>	</a:t>
            </a:r>
            <a:r>
              <a:rPr lang="en-US" dirty="0" smtClean="0"/>
              <a:t>below</a:t>
            </a:r>
            <a:r>
              <a:rPr lang="en-US" dirty="0"/>
              <a:t>	</a:t>
            </a:r>
            <a:r>
              <a:rPr lang="en-US" dirty="0" smtClean="0"/>
              <a:t>.</a:t>
            </a:r>
          </a:p>
          <a:p>
            <a:pPr marL="457200" indent="-457200">
              <a:buAutoNum type="alphaLcParenR"/>
            </a:pPr>
            <a:r>
              <a:rPr lang="en-US" dirty="0" smtClean="0">
                <a:solidFill>
                  <a:srgbClr val="FF0000"/>
                </a:solidFill>
              </a:rPr>
              <a:t>x = y – 8  		</a:t>
            </a:r>
            <a:r>
              <a:rPr lang="en-US" dirty="0" smtClean="0">
                <a:solidFill>
                  <a:schemeClr val="tx1"/>
                </a:solidFill>
                <a:hlinkClick r:id="rId3" action="ppaction://hlinksldjump"/>
              </a:rPr>
              <a:t>Correct? Click here</a:t>
            </a:r>
            <a:endParaRPr lang="en-US" dirty="0" smtClean="0">
              <a:solidFill>
                <a:schemeClr val="tx1"/>
              </a:solidFill>
            </a:endParaRPr>
          </a:p>
          <a:p>
            <a:pPr marL="457200" indent="-457200">
              <a:buAutoNum type="alphaLcParenR"/>
            </a:pPr>
            <a:r>
              <a:rPr lang="en-US" dirty="0" smtClean="0">
                <a:solidFill>
                  <a:srgbClr val="FF0000"/>
                </a:solidFill>
              </a:rPr>
              <a:t>x = -y + 8 		</a:t>
            </a:r>
            <a:r>
              <a:rPr lang="en-US" dirty="0" smtClean="0">
                <a:solidFill>
                  <a:schemeClr val="tx1"/>
                </a:solidFill>
                <a:hlinkClick r:id="rId3" action="ppaction://hlinksldjump"/>
              </a:rPr>
              <a:t>Correct? Click here  </a:t>
            </a:r>
            <a:endParaRPr lang="en-US" dirty="0" smtClean="0">
              <a:solidFill>
                <a:schemeClr val="tx1"/>
              </a:solidFill>
            </a:endParaRPr>
          </a:p>
          <a:p>
            <a:pPr marL="457200" indent="-457200">
              <a:buAutoNum type="alphaLcParenR"/>
            </a:pPr>
            <a:r>
              <a:rPr lang="en-US" dirty="0" smtClean="0">
                <a:solidFill>
                  <a:srgbClr val="FF0000"/>
                </a:solidFill>
              </a:rPr>
              <a:t>x = y + 8		</a:t>
            </a:r>
            <a:r>
              <a:rPr lang="en-US" dirty="0" smtClean="0">
                <a:solidFill>
                  <a:schemeClr val="tx1"/>
                </a:solidFill>
                <a:hlinkClick r:id="rId4" action="ppaction://hlinksldjump"/>
              </a:rPr>
              <a:t>Correct? Click here</a:t>
            </a:r>
            <a:endParaRPr lang="en-US" dirty="0" smtClean="0">
              <a:solidFill>
                <a:schemeClr val="tx1"/>
              </a:solidFill>
            </a:endParaRPr>
          </a:p>
          <a:p>
            <a:pPr marL="457200" indent="-457200">
              <a:buAutoNum type="alphaLcParenR"/>
            </a:pPr>
            <a:r>
              <a:rPr lang="en-US" dirty="0" smtClean="0">
                <a:solidFill>
                  <a:srgbClr val="FF0000"/>
                </a:solidFill>
              </a:rPr>
              <a:t>x = -y + 8		</a:t>
            </a:r>
            <a:r>
              <a:rPr lang="en-US" dirty="0" smtClean="0">
                <a:solidFill>
                  <a:schemeClr val="tx1"/>
                </a:solidFill>
                <a:hlinkClick r:id="rId3" action="ppaction://hlinksldjump"/>
              </a:rPr>
              <a:t>Correct? Click here</a:t>
            </a:r>
            <a:endParaRPr lang="en-US" dirty="0" smtClean="0">
              <a:solidFill>
                <a:schemeClr val="tx1"/>
              </a:solidFill>
            </a:endParaRP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17</a:t>
            </a:fld>
            <a:endParaRPr lang="en-US"/>
          </a:p>
        </p:txBody>
      </p:sp>
      <p:sp>
        <p:nvSpPr>
          <p:cNvPr id="5" name="TextBox 4"/>
          <p:cNvSpPr txBox="1"/>
          <p:nvPr/>
        </p:nvSpPr>
        <p:spPr>
          <a:xfrm>
            <a:off x="76200" y="6271964"/>
            <a:ext cx="8828716" cy="369332"/>
          </a:xfrm>
          <a:prstGeom prst="rect">
            <a:avLst/>
          </a:prstGeom>
          <a:noFill/>
        </p:spPr>
        <p:txBody>
          <a:bodyPr wrap="square" rtlCol="0">
            <a:spAutoFit/>
          </a:bodyPr>
          <a:lstStyle/>
          <a:p>
            <a:r>
              <a:rPr lang="en-US" dirty="0"/>
              <a:t>Click to:	   </a:t>
            </a:r>
            <a:r>
              <a:rPr lang="en-US" dirty="0">
                <a:hlinkClick r:id="" action="ppaction://hlinkshowjump?jump=nextslide"/>
              </a:rPr>
              <a:t>  next</a:t>
            </a:r>
            <a:r>
              <a:rPr lang="en-US" dirty="0"/>
              <a:t>	     </a:t>
            </a:r>
            <a:r>
              <a:rPr lang="en-US" dirty="0">
                <a:hlinkClick r:id="rId5" action="ppaction://hlinksldjump"/>
              </a:rPr>
              <a:t>home	</a:t>
            </a:r>
            <a:r>
              <a:rPr lang="en-US" dirty="0"/>
              <a:t>    </a:t>
            </a:r>
            <a:r>
              <a:rPr lang="en-US" dirty="0">
                <a:hlinkClick r:id="rId6" action="ppaction://hlinksldjump"/>
              </a:rPr>
              <a:t>graphing</a:t>
            </a:r>
            <a:r>
              <a:rPr lang="en-US" dirty="0"/>
              <a:t>     </a:t>
            </a:r>
            <a:r>
              <a:rPr lang="en-US" dirty="0">
                <a:hlinkClick r:id="rId7" action="ppaction://hlinksldjump"/>
              </a:rPr>
              <a:t>substitution</a:t>
            </a:r>
            <a:r>
              <a:rPr lang="en-US" dirty="0"/>
              <a:t>    </a:t>
            </a:r>
            <a:r>
              <a:rPr lang="en-US" dirty="0">
                <a:hlinkClick r:id="rId8" action="ppaction://hlinksldjump"/>
              </a:rPr>
              <a:t>elimination </a:t>
            </a:r>
            <a:r>
              <a:rPr lang="en-US" dirty="0"/>
              <a:t>   </a:t>
            </a:r>
            <a:r>
              <a:rPr lang="en-US" dirty="0">
                <a:hlinkClick r:id="rId9" action="ppaction://hlinksldjump"/>
              </a:rPr>
              <a:t>try yourself</a:t>
            </a:r>
            <a:endParaRPr lang="en-US" dirty="0"/>
          </a:p>
        </p:txBody>
      </p:sp>
    </p:spTree>
    <p:extLst>
      <p:ext uri="{BB962C8B-B14F-4D97-AF65-F5344CB8AC3E}">
        <p14:creationId xmlns:p14="http://schemas.microsoft.com/office/powerpoint/2010/main" val="9984426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11" y="266558"/>
            <a:ext cx="8225816" cy="3433900"/>
          </a:xfrm>
        </p:spPr>
        <p:txBody>
          <a:bodyPr/>
          <a:lstStyle/>
          <a:p>
            <a:pPr>
              <a:lnSpc>
                <a:spcPct val="120000"/>
              </a:lnSpc>
            </a:pPr>
            <a:r>
              <a:rPr lang="en-US" sz="2400" dirty="0" smtClean="0">
                <a:solidFill>
                  <a:schemeClr val="accent6">
                    <a:lumMod val="75000"/>
                  </a:schemeClr>
                </a:solidFill>
              </a:rPr>
              <a:t>YOU are CORRECT!</a:t>
            </a:r>
            <a:r>
              <a:rPr lang="en-US" sz="2400" dirty="0">
                <a:solidFill>
                  <a:schemeClr val="accent6">
                    <a:lumMod val="75000"/>
                  </a:schemeClr>
                </a:solidFill>
              </a:rPr>
              <a:t> </a:t>
            </a:r>
            <a:r>
              <a:rPr lang="en-US" sz="1800" dirty="0" smtClean="0"/>
              <a:t>Now that you have solved for one variable what you need to do is substitute your value for x into the second equation to get the value for y.  That will be half of your answer.  Then just take that number and substitute back into first equation to get x which will be the other half of your answer. (x, y)  Show your work on your paper and then </a:t>
            </a:r>
            <a:r>
              <a:rPr lang="en-US" sz="1800" dirty="0" smtClean="0">
                <a:hlinkClick r:id="rId2" action="ppaction://hlinksldjump"/>
              </a:rPr>
              <a:t>click here </a:t>
            </a:r>
            <a:r>
              <a:rPr lang="en-US" sz="1800" dirty="0" smtClean="0"/>
              <a:t>to go to the next problem</a:t>
            </a:r>
            <a:endParaRPr lang="en-US" sz="2400" dirty="0"/>
          </a:p>
        </p:txBody>
      </p:sp>
      <p:sp>
        <p:nvSpPr>
          <p:cNvPr id="4" name="Slide Number Placeholder 3"/>
          <p:cNvSpPr>
            <a:spLocks noGrp="1"/>
          </p:cNvSpPr>
          <p:nvPr>
            <p:ph type="sldNum" sz="quarter" idx="12"/>
          </p:nvPr>
        </p:nvSpPr>
        <p:spPr/>
        <p:txBody>
          <a:bodyPr/>
          <a:lstStyle/>
          <a:p>
            <a:fld id="{4382A7F7-08BF-4252-8141-63FB96055BBB}" type="slidenum">
              <a:rPr lang="en-US" smtClean="0"/>
              <a:t>18</a:t>
            </a:fld>
            <a:endParaRPr lang="en-US" dirty="0"/>
          </a:p>
        </p:txBody>
      </p:sp>
      <p:pic>
        <p:nvPicPr>
          <p:cNvPr id="16" name="Content Placeholder 15" descr="happiness.jpg"/>
          <p:cNvPicPr>
            <a:picLocks noGrp="1" noChangeAspect="1"/>
          </p:cNvPicPr>
          <p:nvPr>
            <p:ph idx="1"/>
          </p:nvPr>
        </p:nvPicPr>
        <p:blipFill>
          <a:blip r:embed="rId3">
            <a:extLst>
              <a:ext uri="{28A0092B-C50C-407E-A947-70E740481C1C}">
                <a14:useLocalDpi xmlns:a14="http://schemas.microsoft.com/office/drawing/2010/main" val="0"/>
              </a:ext>
            </a:extLst>
          </a:blip>
          <a:srcRect t="14157" b="14157"/>
          <a:stretch>
            <a:fillRect/>
          </a:stretch>
        </p:blipFill>
        <p:spPr>
          <a:xfrm>
            <a:off x="3637219" y="3160763"/>
            <a:ext cx="4521564" cy="288725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2" action="ppaction://hlinksldjump"/>
              </a:rPr>
              <a:t>try yourself</a:t>
            </a:r>
            <a:endParaRPr lang="en-US" dirty="0"/>
          </a:p>
        </p:txBody>
      </p:sp>
    </p:spTree>
    <p:extLst>
      <p:ext uri="{BB962C8B-B14F-4D97-AF65-F5344CB8AC3E}">
        <p14:creationId xmlns:p14="http://schemas.microsoft.com/office/powerpoint/2010/main" val="40730153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087" y="533118"/>
            <a:ext cx="6967538" cy="1771830"/>
          </a:xfrm>
        </p:spPr>
        <p:txBody>
          <a:bodyPr/>
          <a:lstStyle/>
          <a:p>
            <a:r>
              <a:rPr lang="en-US" dirty="0" smtClean="0"/>
              <a:t>Solving Systems of Equations-Home page</a:t>
            </a:r>
            <a:endParaRPr lang="en-US" dirty="0"/>
          </a:p>
        </p:txBody>
      </p:sp>
      <p:sp>
        <p:nvSpPr>
          <p:cNvPr id="3" name="Content Placeholder 2"/>
          <p:cNvSpPr>
            <a:spLocks noGrp="1"/>
          </p:cNvSpPr>
          <p:nvPr>
            <p:ph idx="1"/>
          </p:nvPr>
        </p:nvSpPr>
        <p:spPr>
          <a:xfrm>
            <a:off x="712788" y="2304948"/>
            <a:ext cx="8082384" cy="4095852"/>
          </a:xfrm>
        </p:spPr>
        <p:txBody>
          <a:bodyPr>
            <a:normAutofit fontScale="85000" lnSpcReduction="20000"/>
          </a:bodyPr>
          <a:lstStyle/>
          <a:p>
            <a:r>
              <a:rPr lang="en-US" dirty="0" smtClean="0"/>
              <a:t>There are 3 ways to solve a system of equations. You will need to take notes on all 3 methods.  Once you have done all 3, do the “Try it yourself” problems.  When you are done you will have a total of 6 problems to  turn into your teacher.  Click on the method you want to do first.  </a:t>
            </a:r>
          </a:p>
          <a:p>
            <a:r>
              <a:rPr lang="en-US" sz="2800" dirty="0" smtClean="0">
                <a:ln w="18415" cmpd="sng">
                  <a:solidFill>
                    <a:srgbClr val="FFFFFF"/>
                  </a:solidFill>
                  <a:prstDash val="solid"/>
                </a:ln>
                <a:solidFill>
                  <a:srgbClr val="FF0000"/>
                </a:solidFill>
                <a:effectLst>
                  <a:outerShdw blurRad="63500" dir="3600000" algn="tl" rotWithShape="0">
                    <a:srgbClr val="000000">
                      <a:alpha val="70000"/>
                    </a:srgbClr>
                  </a:outerShdw>
                </a:effectLst>
                <a:hlinkClick r:id="rId2" action="ppaction://hlinksldjump"/>
              </a:rPr>
              <a:t>1. Solve by Graphing</a:t>
            </a:r>
            <a:endParaRPr lang="en-US" sz="2800" dirty="0" smtClean="0">
              <a:ln w="18415" cmpd="sng">
                <a:solidFill>
                  <a:srgbClr val="FFFFFF"/>
                </a:solidFill>
                <a:prstDash val="solid"/>
              </a:ln>
              <a:solidFill>
                <a:srgbClr val="FF0000"/>
              </a:solidFill>
              <a:effectLst>
                <a:outerShdw blurRad="63500" dir="3600000" algn="tl" rotWithShape="0">
                  <a:srgbClr val="000000">
                    <a:alpha val="70000"/>
                  </a:srgbClr>
                </a:outerShdw>
              </a:effectLst>
            </a:endParaRPr>
          </a:p>
          <a:p>
            <a:r>
              <a:rPr lang="en-US" sz="2800" b="1" dirty="0" smtClean="0">
                <a:ln w="19050">
                  <a:solidFill>
                    <a:schemeClr val="tx1">
                      <a:lumMod val="50000"/>
                      <a:lumOff val="50000"/>
                    </a:schemeClr>
                  </a:solidFill>
                  <a:prstDash val="solid"/>
                </a:ln>
                <a:solidFill>
                  <a:srgbClr val="FFFF00"/>
                </a:solidFill>
                <a:effectLst>
                  <a:outerShdw blurRad="50800" dist="38100" dir="2700000" algn="tl" rotWithShape="0">
                    <a:prstClr val="black">
                      <a:alpha val="40000"/>
                    </a:prstClr>
                  </a:outerShdw>
                </a:effectLst>
                <a:hlinkClick r:id="rId3" action="ppaction://hlinksldjump"/>
              </a:rPr>
              <a:t>2. Solve </a:t>
            </a:r>
            <a:r>
              <a:rPr lang="en-US" sz="2800" b="1" dirty="0" smtClean="0">
                <a:ln w="19050">
                  <a:solidFill>
                    <a:schemeClr val="tx1">
                      <a:lumMod val="50000"/>
                      <a:lumOff val="50000"/>
                    </a:schemeClr>
                  </a:solidFill>
                  <a:prstDash val="solid"/>
                </a:ln>
                <a:solidFill>
                  <a:srgbClr val="FFFF00"/>
                </a:solidFill>
                <a:effectLst>
                  <a:outerShdw blurRad="50800" dist="38100" dir="2700000" algn="tl" rotWithShape="0">
                    <a:prstClr val="black">
                      <a:alpha val="40000"/>
                    </a:prstClr>
                  </a:outerShdw>
                </a:effectLst>
                <a:hlinkClick r:id="rId3" action="ppaction://hlinksldjump"/>
              </a:rPr>
              <a:t>by Substitution</a:t>
            </a:r>
            <a:endParaRPr lang="en-US" sz="2800" b="1" dirty="0" smtClean="0">
              <a:ln w="19050">
                <a:solidFill>
                  <a:schemeClr val="tx1">
                    <a:lumMod val="50000"/>
                    <a:lumOff val="50000"/>
                  </a:schemeClr>
                </a:solidFill>
                <a:prstDash val="solid"/>
              </a:ln>
              <a:solidFill>
                <a:srgbClr val="FFFF00"/>
              </a:solidFill>
              <a:effectLst>
                <a:outerShdw blurRad="50800" dist="38100" dir="2700000" algn="tl" rotWithShape="0">
                  <a:prstClr val="black">
                    <a:alpha val="40000"/>
                  </a:prstClr>
                </a:outerShdw>
              </a:effectLst>
              <a:hlinkClick r:id="rId4" action="ppaction://hlinksldjump"/>
            </a:endParaRPr>
          </a:p>
          <a:p>
            <a:r>
              <a:rPr lang="en-US" sz="2800" dirty="0" smtClean="0">
                <a:ln w="10160">
                  <a:solidFill>
                    <a:schemeClr val="accent1"/>
                  </a:solidFill>
                  <a:prstDash val="solid"/>
                </a:ln>
                <a:solidFill>
                  <a:srgbClr val="00CE00"/>
                </a:solidFill>
                <a:effectLst>
                  <a:outerShdw blurRad="38100" dist="32000" dir="5400000" algn="tl">
                    <a:srgbClr val="000000">
                      <a:alpha val="30000"/>
                    </a:srgbClr>
                  </a:outerShdw>
                </a:effectLst>
                <a:hlinkClick r:id="rId4" action="ppaction://hlinksldjump"/>
              </a:rPr>
              <a:t>3. Solve </a:t>
            </a:r>
            <a:r>
              <a:rPr lang="en-US" sz="2800" dirty="0" smtClean="0">
                <a:ln w="10160">
                  <a:solidFill>
                    <a:schemeClr val="accent1"/>
                  </a:solidFill>
                  <a:prstDash val="solid"/>
                </a:ln>
                <a:solidFill>
                  <a:srgbClr val="00CE00"/>
                </a:solidFill>
                <a:effectLst>
                  <a:outerShdw blurRad="38100" dist="32000" dir="5400000" algn="tl">
                    <a:srgbClr val="000000">
                      <a:alpha val="30000"/>
                    </a:srgbClr>
                  </a:outerShdw>
                </a:effectLst>
                <a:hlinkClick r:id="rId4" action="ppaction://hlinksldjump"/>
              </a:rPr>
              <a:t>by Elimination</a:t>
            </a:r>
            <a:endParaRPr lang="en-US" sz="2800" dirty="0" smtClean="0">
              <a:ln w="10160">
                <a:solidFill>
                  <a:schemeClr val="accent1"/>
                </a:solidFill>
                <a:prstDash val="solid"/>
              </a:ln>
              <a:solidFill>
                <a:srgbClr val="00CE00"/>
              </a:solidFill>
              <a:effectLst>
                <a:outerShdw blurRad="38100" dist="32000" dir="5400000" algn="tl">
                  <a:srgbClr val="000000">
                    <a:alpha val="30000"/>
                  </a:srgbClr>
                </a:outerShdw>
              </a:effectLst>
            </a:endParaRPr>
          </a:p>
          <a:p>
            <a:r>
              <a:rPr lang="en-US" sz="2800" dirty="0" smtClean="0">
                <a:ln w="10160">
                  <a:solidFill>
                    <a:schemeClr val="accent6">
                      <a:lumMod val="50000"/>
                    </a:schemeClr>
                  </a:solidFill>
                  <a:prstDash val="solid"/>
                </a:ln>
                <a:solidFill>
                  <a:schemeClr val="accent6">
                    <a:lumMod val="50000"/>
                  </a:schemeClr>
                </a:solidFill>
                <a:effectLst>
                  <a:outerShdw blurRad="38100" dist="32000" dir="5400000" algn="tl">
                    <a:srgbClr val="000000">
                      <a:alpha val="30000"/>
                    </a:srgbClr>
                  </a:outerShdw>
                </a:effectLst>
                <a:hlinkClick r:id="rId5" action="ppaction://hlinksldjump"/>
              </a:rPr>
              <a:t>4,5,6. Try </a:t>
            </a:r>
            <a:r>
              <a:rPr lang="en-US" sz="2800" dirty="0" smtClean="0">
                <a:ln w="10160">
                  <a:solidFill>
                    <a:schemeClr val="accent6">
                      <a:lumMod val="50000"/>
                    </a:schemeClr>
                  </a:solidFill>
                  <a:prstDash val="solid"/>
                </a:ln>
                <a:solidFill>
                  <a:schemeClr val="accent6">
                    <a:lumMod val="50000"/>
                  </a:schemeClr>
                </a:solidFill>
                <a:effectLst>
                  <a:outerShdw blurRad="38100" dist="32000" dir="5400000" algn="tl">
                    <a:srgbClr val="000000">
                      <a:alpha val="30000"/>
                    </a:srgbClr>
                  </a:outerShdw>
                </a:effectLst>
                <a:hlinkClick r:id="rId5" action="ppaction://hlinksldjump"/>
              </a:rPr>
              <a:t>it Yourself</a:t>
            </a:r>
            <a:endParaRPr lang="en-US" sz="2800" dirty="0" smtClean="0">
              <a:ln w="10160">
                <a:solidFill>
                  <a:schemeClr val="accent6">
                    <a:lumMod val="50000"/>
                  </a:schemeClr>
                </a:solidFill>
                <a:prstDash val="solid"/>
              </a:ln>
              <a:solidFill>
                <a:schemeClr val="accent6">
                  <a:lumMod val="50000"/>
                </a:schemeClr>
              </a:solidFill>
              <a:effectLst>
                <a:outerShdw blurRad="38100" dist="32000" dir="5400000" algn="tl">
                  <a:srgbClr val="000000">
                    <a:alpha val="30000"/>
                  </a:srgbClr>
                </a:outerShdw>
              </a:effectLst>
            </a:endParaRPr>
          </a:p>
          <a:p>
            <a:r>
              <a:rPr lang="en-US" dirty="0" smtClean="0">
                <a:ln w="10160">
                  <a:solidFill>
                    <a:schemeClr val="accent1"/>
                  </a:solidFill>
                  <a:prstDash val="solid"/>
                </a:ln>
                <a:solidFill>
                  <a:schemeClr val="tx1">
                    <a:lumMod val="65000"/>
                    <a:lumOff val="35000"/>
                  </a:schemeClr>
                </a:solidFill>
                <a:effectLst>
                  <a:outerShdw blurRad="38100" dist="32000" dir="5400000" algn="tl">
                    <a:srgbClr val="000000">
                      <a:alpha val="30000"/>
                    </a:srgbClr>
                  </a:outerShdw>
                </a:effectLst>
                <a:hlinkClick r:id="rId6"/>
              </a:rPr>
              <a:t>Click here to exit power point</a:t>
            </a:r>
            <a:endParaRPr lang="en-US" dirty="0" smtClean="0">
              <a:ln w="10160">
                <a:solidFill>
                  <a:schemeClr val="accent1"/>
                </a:solidFill>
                <a:prstDash val="solid"/>
              </a:ln>
              <a:solidFill>
                <a:schemeClr val="tx1">
                  <a:lumMod val="65000"/>
                  <a:lumOff val="35000"/>
                </a:schemeClr>
              </a:solidFill>
              <a:effectLst>
                <a:outerShdw blurRad="38100" dist="32000" dir="5400000" algn="tl">
                  <a:srgbClr val="000000">
                    <a:alpha val="30000"/>
                  </a:srgbClr>
                </a:outerShdw>
              </a:effectLst>
            </a:endParaRPr>
          </a:p>
        </p:txBody>
      </p:sp>
      <p:sp>
        <p:nvSpPr>
          <p:cNvPr id="5" name="Slide Number Placeholder 4"/>
          <p:cNvSpPr>
            <a:spLocks noGrp="1"/>
          </p:cNvSpPr>
          <p:nvPr>
            <p:ph type="sldNum" sz="quarter" idx="12"/>
          </p:nvPr>
        </p:nvSpPr>
        <p:spPr>
          <a:xfrm>
            <a:off x="76200" y="299421"/>
            <a:ext cx="1385887" cy="409885"/>
          </a:xfrm>
        </p:spPr>
        <p:txBody>
          <a:bodyPr/>
          <a:lstStyle/>
          <a:p>
            <a:fld id="{4382A7F7-08BF-4252-8141-63FB96055BBB}" type="slidenum">
              <a:rPr lang="en-US" smtClean="0"/>
              <a:t>1</a:t>
            </a:fld>
            <a:endParaRPr lang="en-US"/>
          </a:p>
        </p:txBody>
      </p:sp>
    </p:spTree>
    <p:extLst>
      <p:ext uri="{BB962C8B-B14F-4D97-AF65-F5344CB8AC3E}">
        <p14:creationId xmlns:p14="http://schemas.microsoft.com/office/powerpoint/2010/main" val="28848545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54717"/>
            <a:ext cx="7716837" cy="972155"/>
          </a:xfrm>
        </p:spPr>
        <p:txBody>
          <a:bodyPr/>
          <a:lstStyle/>
          <a:p>
            <a:r>
              <a:rPr lang="en-US" dirty="0" smtClean="0">
                <a:solidFill>
                  <a:schemeClr val="accent1"/>
                </a:solidFill>
              </a:rPr>
              <a:t>Sorry!</a:t>
            </a:r>
            <a:r>
              <a:rPr lang="en-US" dirty="0" smtClean="0"/>
              <a:t> </a:t>
            </a:r>
            <a:r>
              <a:rPr lang="en-US" dirty="0" smtClean="0">
                <a:hlinkClick r:id="rId2" action="ppaction://hlinksldjump"/>
              </a:rPr>
              <a:t>Click to Try again</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19</a:t>
            </a:fld>
            <a:endParaRPr lang="en-US"/>
          </a:p>
        </p:txBody>
      </p:sp>
      <p:pic>
        <p:nvPicPr>
          <p:cNvPr id="7" name="Content Placeholder 6" descr="rainy day.jpg"/>
          <p:cNvPicPr>
            <a:picLocks noGrp="1" noChangeAspect="1"/>
          </p:cNvPicPr>
          <p:nvPr>
            <p:ph idx="1"/>
          </p:nvPr>
        </p:nvPicPr>
        <p:blipFill>
          <a:blip r:embed="rId3">
            <a:extLst>
              <a:ext uri="{28A0092B-C50C-407E-A947-70E740481C1C}">
                <a14:useLocalDpi xmlns:a14="http://schemas.microsoft.com/office/drawing/2010/main" val="0"/>
              </a:ext>
            </a:extLst>
          </a:blip>
          <a:srcRect t="18787" b="18787"/>
          <a:stretch>
            <a:fillRect/>
          </a:stretch>
        </p:blipFill>
        <p:spPr>
          <a:xfrm>
            <a:off x="1462087" y="1427163"/>
            <a:ext cx="6967538" cy="4490701"/>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22891778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03839"/>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5.Try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Substitution</a:t>
            </a:r>
            <a:endParaRPr lang="en-US" sz="3200" b="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580074" y="1630710"/>
            <a:ext cx="7849552" cy="4484454"/>
          </a:xfrm>
          <a:solidFill>
            <a:schemeClr val="accent6">
              <a:lumMod val="60000"/>
              <a:lumOff val="40000"/>
              <a:alpha val="58000"/>
            </a:schemeClr>
          </a:solidFill>
        </p:spPr>
        <p:txBody>
          <a:bodyPr>
            <a:normAutofit fontScale="92500" lnSpcReduction="10000"/>
          </a:bodyPr>
          <a:lstStyle/>
          <a:p>
            <a:pPr marL="0" indent="0">
              <a:buNone/>
            </a:pPr>
            <a:r>
              <a:rPr lang="en-US" dirty="0" smtClean="0"/>
              <a:t>	</a:t>
            </a:r>
            <a:r>
              <a:rPr lang="en-US" dirty="0" smtClean="0">
                <a:solidFill>
                  <a:schemeClr val="tx1"/>
                </a:solidFill>
              </a:rPr>
              <a:t> -x  + y = -8</a:t>
            </a:r>
          </a:p>
          <a:p>
            <a:pPr marL="0" indent="0">
              <a:buNone/>
            </a:pPr>
            <a:r>
              <a:rPr lang="en-US" dirty="0">
                <a:solidFill>
                  <a:schemeClr val="tx1"/>
                </a:solidFill>
              </a:rPr>
              <a:t>	 </a:t>
            </a:r>
            <a:r>
              <a:rPr lang="en-US" dirty="0" smtClean="0">
                <a:solidFill>
                  <a:schemeClr val="tx1"/>
                </a:solidFill>
              </a:rPr>
              <a:t>6x + y = 13</a:t>
            </a:r>
          </a:p>
          <a:p>
            <a:pPr marL="0" indent="0">
              <a:buNone/>
            </a:pPr>
            <a:r>
              <a:rPr lang="en-US" dirty="0" smtClean="0"/>
              <a:t>You chose to solve for </a:t>
            </a:r>
            <a:r>
              <a:rPr lang="en-US" dirty="0">
                <a:solidFill>
                  <a:srgbClr val="0000FF"/>
                </a:solidFill>
              </a:rPr>
              <a:t>y</a:t>
            </a:r>
            <a:r>
              <a:rPr lang="en-US" dirty="0" smtClean="0">
                <a:solidFill>
                  <a:srgbClr val="0000FF"/>
                </a:solidFill>
              </a:rPr>
              <a:t> first</a:t>
            </a:r>
            <a:r>
              <a:rPr lang="en-US" dirty="0" smtClean="0"/>
              <a:t>.  Show your work on your paper and click the correct first step</a:t>
            </a:r>
            <a:r>
              <a:rPr lang="en-US" dirty="0">
                <a:solidFill>
                  <a:srgbClr val="FF0000"/>
                </a:solidFill>
              </a:rPr>
              <a:t>	</a:t>
            </a:r>
            <a:r>
              <a:rPr lang="en-US" dirty="0" smtClean="0"/>
              <a:t>below</a:t>
            </a:r>
            <a:r>
              <a:rPr lang="en-US" dirty="0"/>
              <a:t>	</a:t>
            </a:r>
            <a:r>
              <a:rPr lang="en-US" dirty="0" smtClean="0"/>
              <a:t>.</a:t>
            </a:r>
          </a:p>
          <a:p>
            <a:pPr marL="457200" indent="-457200">
              <a:buAutoNum type="alphaLcParenR"/>
            </a:pPr>
            <a:r>
              <a:rPr lang="en-US" dirty="0" smtClean="0">
                <a:solidFill>
                  <a:srgbClr val="0000FF"/>
                </a:solidFill>
              </a:rPr>
              <a:t>y = -8 – x		</a:t>
            </a:r>
            <a:r>
              <a:rPr lang="en-US" dirty="0" smtClean="0">
                <a:solidFill>
                  <a:srgbClr val="0000FF"/>
                </a:solidFill>
                <a:hlinkClick r:id="rId2" action="ppaction://hlinksldjump"/>
              </a:rPr>
              <a:t>Correct? Click here</a:t>
            </a:r>
            <a:endParaRPr lang="en-US" dirty="0" smtClean="0">
              <a:solidFill>
                <a:srgbClr val="0000FF"/>
              </a:solidFill>
            </a:endParaRPr>
          </a:p>
          <a:p>
            <a:pPr marL="457200" indent="-457200">
              <a:buAutoNum type="alphaLcParenR"/>
            </a:pPr>
            <a:r>
              <a:rPr lang="en-US" dirty="0" smtClean="0">
                <a:solidFill>
                  <a:srgbClr val="0000FF"/>
                </a:solidFill>
              </a:rPr>
              <a:t>y = 13 + 6x	</a:t>
            </a:r>
            <a:r>
              <a:rPr lang="en-US" dirty="0" smtClean="0">
                <a:solidFill>
                  <a:srgbClr val="0000FF"/>
                </a:solidFill>
                <a:hlinkClick r:id="rId2" action="ppaction://hlinksldjump"/>
              </a:rPr>
              <a:t>Correct? Click here</a:t>
            </a:r>
            <a:endParaRPr lang="en-US" dirty="0" smtClean="0">
              <a:solidFill>
                <a:srgbClr val="0000FF"/>
              </a:solidFill>
            </a:endParaRPr>
          </a:p>
          <a:p>
            <a:pPr marL="457200" indent="-457200">
              <a:buAutoNum type="alphaLcParenR"/>
            </a:pPr>
            <a:r>
              <a:rPr lang="en-US" dirty="0" smtClean="0">
                <a:solidFill>
                  <a:srgbClr val="0000FF"/>
                </a:solidFill>
              </a:rPr>
              <a:t>y = 8 + x		</a:t>
            </a:r>
            <a:r>
              <a:rPr lang="en-US" dirty="0" smtClean="0">
                <a:solidFill>
                  <a:srgbClr val="0000FF"/>
                </a:solidFill>
                <a:hlinkClick r:id="rId2" action="ppaction://hlinksldjump"/>
              </a:rPr>
              <a:t>Correct? Click here</a:t>
            </a:r>
            <a:endParaRPr lang="en-US" dirty="0" smtClean="0">
              <a:solidFill>
                <a:srgbClr val="0000FF"/>
              </a:solidFill>
            </a:endParaRPr>
          </a:p>
          <a:p>
            <a:pPr marL="457200" indent="-457200">
              <a:buAutoNum type="alphaLcParenR"/>
            </a:pPr>
            <a:r>
              <a:rPr lang="en-US" dirty="0" smtClean="0">
                <a:solidFill>
                  <a:srgbClr val="0000FF"/>
                </a:solidFill>
              </a:rPr>
              <a:t>y = -8 + x		</a:t>
            </a:r>
            <a:r>
              <a:rPr lang="en-US" dirty="0" smtClean="0">
                <a:solidFill>
                  <a:srgbClr val="0000FF"/>
                </a:solidFill>
                <a:hlinkClick r:id="rId3" action="ppaction://hlinksldjump"/>
              </a:rPr>
              <a:t>Correct? Click here</a:t>
            </a:r>
            <a:endParaRPr lang="en-US" dirty="0" smtClean="0">
              <a:solidFill>
                <a:srgbClr val="0000FF"/>
              </a:solidFill>
            </a:endParaRPr>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20</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18850567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718" y="439036"/>
            <a:ext cx="8473637" cy="2351988"/>
          </a:xfrm>
        </p:spPr>
        <p:txBody>
          <a:bodyPr/>
          <a:lstStyle/>
          <a:p>
            <a:pPr>
              <a:lnSpc>
                <a:spcPct val="100000"/>
              </a:lnSpc>
            </a:pPr>
            <a:r>
              <a:rPr lang="en-US" sz="2000" dirty="0">
                <a:solidFill>
                  <a:schemeClr val="accent6">
                    <a:lumMod val="75000"/>
                  </a:schemeClr>
                </a:solidFill>
              </a:rPr>
              <a:t>YOU are CORRECT! </a:t>
            </a:r>
            <a:r>
              <a:rPr lang="en-US" sz="2000" dirty="0"/>
              <a:t>Now that you have solved for one variable what you need to do is substitute your value for </a:t>
            </a:r>
            <a:r>
              <a:rPr lang="en-US" sz="2000" dirty="0" smtClean="0"/>
              <a:t>y </a:t>
            </a:r>
            <a:r>
              <a:rPr lang="en-US" sz="2000" dirty="0"/>
              <a:t>into the second equation to get the value for </a:t>
            </a:r>
            <a:r>
              <a:rPr lang="en-US" sz="2000" dirty="0" smtClean="0"/>
              <a:t>x.  </a:t>
            </a:r>
            <a:r>
              <a:rPr lang="en-US" sz="2000" dirty="0"/>
              <a:t>That will be half of your answer.  Then just take that number and substitute back into first equation to get </a:t>
            </a:r>
            <a:r>
              <a:rPr lang="en-US" sz="2000" dirty="0" smtClean="0"/>
              <a:t>y </a:t>
            </a:r>
            <a:r>
              <a:rPr lang="en-US" sz="2000" dirty="0"/>
              <a:t>which will be the other half of your </a:t>
            </a:r>
            <a:r>
              <a:rPr lang="en-US" sz="2000" dirty="0" smtClean="0"/>
              <a:t>answer </a:t>
            </a:r>
            <a:r>
              <a:rPr lang="en-US" sz="2000" dirty="0"/>
              <a:t>(x, y</a:t>
            </a:r>
            <a:r>
              <a:rPr lang="en-US" sz="2000" dirty="0" smtClean="0"/>
              <a:t>).  </a:t>
            </a:r>
            <a:r>
              <a:rPr lang="en-US" sz="2000" dirty="0"/>
              <a:t>Show your work on your paper and then </a:t>
            </a:r>
            <a:r>
              <a:rPr lang="en-US" sz="2000" dirty="0">
                <a:hlinkClick r:id="rId2" action="ppaction://hlinksldjump"/>
              </a:rPr>
              <a:t>click here </a:t>
            </a:r>
            <a:r>
              <a:rPr lang="en-US" sz="2000" dirty="0"/>
              <a:t>to go to the next problem</a:t>
            </a:r>
          </a:p>
        </p:txBody>
      </p:sp>
      <p:sp>
        <p:nvSpPr>
          <p:cNvPr id="4" name="Slide Number Placeholder 3"/>
          <p:cNvSpPr>
            <a:spLocks noGrp="1"/>
          </p:cNvSpPr>
          <p:nvPr>
            <p:ph type="sldNum" sz="quarter" idx="12"/>
          </p:nvPr>
        </p:nvSpPr>
        <p:spPr/>
        <p:txBody>
          <a:bodyPr/>
          <a:lstStyle/>
          <a:p>
            <a:fld id="{4382A7F7-08BF-4252-8141-63FB96055BBB}" type="slidenum">
              <a:rPr lang="en-US" smtClean="0"/>
              <a:t>21</a:t>
            </a:fld>
            <a:endParaRPr lang="en-US"/>
          </a:p>
        </p:txBody>
      </p:sp>
      <p:pic>
        <p:nvPicPr>
          <p:cNvPr id="16" name="Content Placeholder 15" descr="happiness.jpg"/>
          <p:cNvPicPr>
            <a:picLocks noGrp="1" noChangeAspect="1"/>
          </p:cNvPicPr>
          <p:nvPr>
            <p:ph idx="1"/>
          </p:nvPr>
        </p:nvPicPr>
        <p:blipFill>
          <a:blip r:embed="rId3">
            <a:extLst>
              <a:ext uri="{28A0092B-C50C-407E-A947-70E740481C1C}">
                <a14:useLocalDpi xmlns:a14="http://schemas.microsoft.com/office/drawing/2010/main" val="0"/>
              </a:ext>
            </a:extLst>
          </a:blip>
          <a:srcRect t="14157" b="14157"/>
          <a:stretch>
            <a:fillRect/>
          </a:stretch>
        </p:blipFill>
        <p:spPr>
          <a:xfrm>
            <a:off x="3370699" y="2932142"/>
            <a:ext cx="4870794" cy="3110254"/>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2" action="ppaction://hlinksldjump"/>
              </a:rPr>
              <a:t>try yourself</a:t>
            </a:r>
            <a:endParaRPr lang="en-US" dirty="0"/>
          </a:p>
        </p:txBody>
      </p:sp>
    </p:spTree>
    <p:extLst>
      <p:ext uri="{BB962C8B-B14F-4D97-AF65-F5344CB8AC3E}">
        <p14:creationId xmlns:p14="http://schemas.microsoft.com/office/powerpoint/2010/main" val="4082371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54717"/>
            <a:ext cx="7716837" cy="972155"/>
          </a:xfrm>
        </p:spPr>
        <p:txBody>
          <a:bodyPr/>
          <a:lstStyle/>
          <a:p>
            <a:r>
              <a:rPr lang="en-US" dirty="0" smtClean="0">
                <a:solidFill>
                  <a:schemeClr val="tx1">
                    <a:lumMod val="65000"/>
                    <a:lumOff val="35000"/>
                  </a:schemeClr>
                </a:solidFill>
              </a:rPr>
              <a:t>Sorry!</a:t>
            </a:r>
            <a:r>
              <a:rPr lang="en-US" dirty="0" smtClean="0"/>
              <a:t> </a:t>
            </a:r>
            <a:r>
              <a:rPr lang="en-US" sz="4000" dirty="0" smtClean="0">
                <a:hlinkClick r:id="rId2" action="ppaction://hlinksldjump"/>
              </a:rPr>
              <a:t>Click here to Try again</a:t>
            </a:r>
            <a:endParaRPr lang="en-US" sz="4000" dirty="0"/>
          </a:p>
        </p:txBody>
      </p:sp>
      <p:sp>
        <p:nvSpPr>
          <p:cNvPr id="4" name="Slide Number Placeholder 3"/>
          <p:cNvSpPr>
            <a:spLocks noGrp="1"/>
          </p:cNvSpPr>
          <p:nvPr>
            <p:ph type="sldNum" sz="quarter" idx="12"/>
          </p:nvPr>
        </p:nvSpPr>
        <p:spPr/>
        <p:txBody>
          <a:bodyPr/>
          <a:lstStyle/>
          <a:p>
            <a:fld id="{4382A7F7-08BF-4252-8141-63FB96055BBB}" type="slidenum">
              <a:rPr lang="en-US" smtClean="0"/>
              <a:t>22</a:t>
            </a:fld>
            <a:endParaRPr lang="en-US"/>
          </a:p>
        </p:txBody>
      </p:sp>
      <p:pic>
        <p:nvPicPr>
          <p:cNvPr id="7" name="Content Placeholder 6" descr="rainy day.jpg"/>
          <p:cNvPicPr>
            <a:picLocks noGrp="1" noChangeAspect="1"/>
          </p:cNvPicPr>
          <p:nvPr>
            <p:ph idx="1"/>
          </p:nvPr>
        </p:nvPicPr>
        <p:blipFill>
          <a:blip r:embed="rId3">
            <a:extLst>
              <a:ext uri="{28A0092B-C50C-407E-A947-70E740481C1C}">
                <a14:useLocalDpi xmlns:a14="http://schemas.microsoft.com/office/drawing/2010/main" val="0"/>
              </a:ext>
            </a:extLst>
          </a:blip>
          <a:srcRect t="18787" b="18787"/>
          <a:stretch>
            <a:fillRect/>
          </a:stretch>
        </p:blipFill>
        <p:spPr>
          <a:xfrm>
            <a:off x="1325811" y="1426872"/>
            <a:ext cx="7103814" cy="457853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32616047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03839"/>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6.Try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Elimination</a:t>
            </a:r>
            <a:endParaRPr lang="en-US" sz="32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740470"/>
            <a:ext cx="8575031" cy="4217895"/>
          </a:xfrm>
          <a:solidFill>
            <a:schemeClr val="accent6">
              <a:lumMod val="60000"/>
              <a:lumOff val="40000"/>
              <a:alpha val="58000"/>
            </a:schemeClr>
          </a:solidFill>
        </p:spPr>
        <p:txBody>
          <a:bodyPr>
            <a:normAutofit fontScale="92500"/>
          </a:bodyPr>
          <a:lstStyle/>
          <a:p>
            <a:pPr marL="0" indent="0">
              <a:buNone/>
            </a:pPr>
            <a:r>
              <a:rPr lang="en-US" dirty="0" smtClean="0"/>
              <a:t>	</a:t>
            </a:r>
            <a:r>
              <a:rPr lang="en-US" dirty="0" smtClean="0">
                <a:solidFill>
                  <a:srgbClr val="660066"/>
                </a:solidFill>
              </a:rPr>
              <a:t>  </a:t>
            </a:r>
            <a:r>
              <a:rPr lang="en-US" dirty="0" smtClean="0">
                <a:solidFill>
                  <a:srgbClr val="004600"/>
                </a:solidFill>
              </a:rPr>
              <a:t>7x + 15 y = 32</a:t>
            </a:r>
          </a:p>
          <a:p>
            <a:pPr marL="0" indent="0">
              <a:buNone/>
            </a:pPr>
            <a:r>
              <a:rPr lang="en-US" dirty="0">
                <a:solidFill>
                  <a:srgbClr val="004600"/>
                </a:solidFill>
              </a:rPr>
              <a:t>	 </a:t>
            </a:r>
            <a:r>
              <a:rPr lang="en-US" dirty="0" smtClean="0">
                <a:solidFill>
                  <a:srgbClr val="004600"/>
                </a:solidFill>
              </a:rPr>
              <a:t>   x  –  3y   = 20</a:t>
            </a:r>
          </a:p>
          <a:p>
            <a:pPr marL="0" indent="0">
              <a:buNone/>
            </a:pPr>
            <a:r>
              <a:rPr lang="en-US" dirty="0" smtClean="0"/>
              <a:t>You can chose to eliminate either variable first.  Remember to “Eliminate” a variable you will add the two equations together and the variable you choose to eliminate will need to have inverse coefficients (for example -4x and 4x) so when you add the two equations together that variable adds to zero and is eliminated.  Click on the variable you want to eliminate first</a:t>
            </a:r>
          </a:p>
          <a:p>
            <a:pPr marL="0" indent="0">
              <a:buNone/>
            </a:pPr>
            <a:r>
              <a:rPr lang="en-US" dirty="0" smtClean="0">
                <a:solidFill>
                  <a:srgbClr val="FF0000"/>
                </a:solidFill>
                <a:hlinkClick r:id="rId2" action="ppaction://hlinksldjump"/>
              </a:rPr>
              <a:t>Eliminate  x first </a:t>
            </a:r>
            <a:r>
              <a:rPr lang="en-US" dirty="0">
                <a:solidFill>
                  <a:srgbClr val="FF0000"/>
                </a:solidFill>
              </a:rPr>
              <a:t>	</a:t>
            </a:r>
            <a:r>
              <a:rPr lang="en-US" dirty="0"/>
              <a:t>	</a:t>
            </a:r>
            <a:r>
              <a:rPr lang="en-US" dirty="0" smtClean="0">
                <a:hlinkClick r:id="rId3" action="ppaction://hlinksldjump"/>
              </a:rPr>
              <a:t>Eliminate </a:t>
            </a:r>
            <a:r>
              <a:rPr lang="en-US" dirty="0">
                <a:solidFill>
                  <a:srgbClr val="0000FF"/>
                </a:solidFill>
                <a:hlinkClick r:id="rId3" action="ppaction://hlinksldjump"/>
              </a:rPr>
              <a:t>y </a:t>
            </a:r>
            <a:r>
              <a:rPr lang="en-US" dirty="0" smtClean="0">
                <a:solidFill>
                  <a:srgbClr val="0000FF"/>
                </a:solidFill>
                <a:hlinkClick r:id="rId3" action="ppaction://hlinksldjump"/>
              </a:rPr>
              <a:t>first</a:t>
            </a:r>
            <a:endParaRPr lang="en-US" dirty="0" smtClean="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23</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20637121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885" y="86144"/>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6.Try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Elimination</a:t>
            </a:r>
            <a:endParaRPr lang="en-US" sz="32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630710"/>
            <a:ext cx="8559353" cy="4327655"/>
          </a:xfrm>
          <a:solidFill>
            <a:schemeClr val="accent6">
              <a:lumMod val="60000"/>
              <a:lumOff val="40000"/>
              <a:alpha val="60000"/>
            </a:schemeClr>
          </a:solidFill>
        </p:spPr>
        <p:txBody>
          <a:bodyPr>
            <a:normAutofit fontScale="85000" lnSpcReduction="20000"/>
          </a:bodyPr>
          <a:lstStyle/>
          <a:p>
            <a:pPr marL="0" indent="0">
              <a:buNone/>
            </a:pPr>
            <a:r>
              <a:rPr lang="en-US" dirty="0" smtClean="0"/>
              <a:t>	  </a:t>
            </a:r>
            <a:r>
              <a:rPr lang="en-US" dirty="0" smtClean="0">
                <a:solidFill>
                  <a:srgbClr val="004600"/>
                </a:solidFill>
              </a:rPr>
              <a:t>7x + 15 y = 32</a:t>
            </a:r>
          </a:p>
          <a:p>
            <a:pPr marL="0" indent="0">
              <a:buNone/>
            </a:pPr>
            <a:r>
              <a:rPr lang="en-US" dirty="0">
                <a:solidFill>
                  <a:srgbClr val="004600"/>
                </a:solidFill>
              </a:rPr>
              <a:t>	 </a:t>
            </a:r>
            <a:r>
              <a:rPr lang="en-US" dirty="0" smtClean="0">
                <a:solidFill>
                  <a:srgbClr val="004600"/>
                </a:solidFill>
              </a:rPr>
              <a:t>   x  –  3y   = 20</a:t>
            </a:r>
          </a:p>
          <a:p>
            <a:pPr marL="0" indent="0">
              <a:buNone/>
            </a:pPr>
            <a:r>
              <a:rPr lang="en-US" dirty="0" smtClean="0"/>
              <a:t>	You chose to Eliminate  </a:t>
            </a:r>
            <a:r>
              <a:rPr lang="en-US" dirty="0" smtClean="0">
                <a:solidFill>
                  <a:srgbClr val="FF0000"/>
                </a:solidFill>
              </a:rPr>
              <a:t>x </a:t>
            </a:r>
            <a:r>
              <a:rPr lang="en-US" dirty="0">
                <a:solidFill>
                  <a:srgbClr val="FF0000"/>
                </a:solidFill>
              </a:rPr>
              <a:t> </a:t>
            </a:r>
            <a:r>
              <a:rPr lang="en-US" dirty="0" smtClean="0">
                <a:solidFill>
                  <a:srgbClr val="FF0000"/>
                </a:solidFill>
              </a:rPr>
              <a:t>first.</a:t>
            </a:r>
            <a:r>
              <a:rPr lang="en-US" dirty="0" smtClean="0">
                <a:solidFill>
                  <a:srgbClr val="0000FF"/>
                </a:solidFill>
              </a:rPr>
              <a:t> </a:t>
            </a:r>
            <a:endParaRPr lang="en-US" dirty="0" smtClean="0"/>
          </a:p>
          <a:p>
            <a:pPr marL="0" indent="0">
              <a:buNone/>
            </a:pPr>
            <a:r>
              <a:rPr lang="en-US" dirty="0" smtClean="0"/>
              <a:t>Q: What </a:t>
            </a:r>
            <a:r>
              <a:rPr lang="en-US" dirty="0"/>
              <a:t>do you need to </a:t>
            </a:r>
            <a:r>
              <a:rPr lang="en-US" dirty="0" smtClean="0"/>
              <a:t>multiply by? A: Multiply 2</a:t>
            </a:r>
            <a:r>
              <a:rPr lang="en-US" baseline="30000" dirty="0" smtClean="0"/>
              <a:t>nd</a:t>
            </a:r>
            <a:r>
              <a:rPr lang="en-US" dirty="0" smtClean="0"/>
              <a:t> equation by -7  </a:t>
            </a:r>
            <a:r>
              <a:rPr lang="en-US" dirty="0"/>
              <a:t>W</a:t>
            </a:r>
            <a:r>
              <a:rPr lang="en-US" dirty="0" smtClean="0"/>
              <a:t>hat </a:t>
            </a:r>
            <a:r>
              <a:rPr lang="en-US" dirty="0"/>
              <a:t>will happen when you add the two equations together?</a:t>
            </a:r>
          </a:p>
          <a:p>
            <a:pPr marL="0" indent="0">
              <a:buNone/>
            </a:pPr>
            <a:r>
              <a:rPr lang="en-US" dirty="0"/>
              <a:t>a</a:t>
            </a:r>
            <a:r>
              <a:rPr lang="en-US" dirty="0" smtClean="0"/>
              <a:t>) </a:t>
            </a:r>
            <a:r>
              <a:rPr lang="en-US" dirty="0" smtClean="0">
                <a:solidFill>
                  <a:srgbClr val="FF0000"/>
                </a:solidFill>
              </a:rPr>
              <a:t>-6y = 52</a:t>
            </a:r>
            <a:r>
              <a:rPr lang="en-US" dirty="0" smtClean="0"/>
              <a:t>		</a:t>
            </a:r>
            <a:r>
              <a:rPr lang="en-US" dirty="0" smtClean="0">
                <a:hlinkClick r:id="rId2" action="ppaction://hlinksldjump"/>
              </a:rPr>
              <a:t>click here if correct</a:t>
            </a:r>
            <a:endParaRPr lang="en-US" dirty="0"/>
          </a:p>
          <a:p>
            <a:pPr marL="0" indent="0">
              <a:buNone/>
            </a:pPr>
            <a:r>
              <a:rPr lang="en-US" dirty="0"/>
              <a:t>b</a:t>
            </a:r>
            <a:r>
              <a:rPr lang="en-US" dirty="0" smtClean="0"/>
              <a:t>)  </a:t>
            </a:r>
            <a:r>
              <a:rPr lang="en-US" dirty="0" smtClean="0">
                <a:solidFill>
                  <a:srgbClr val="FF0000"/>
                </a:solidFill>
              </a:rPr>
              <a:t>36 y = -108</a:t>
            </a:r>
            <a:r>
              <a:rPr lang="en-US" dirty="0" smtClean="0"/>
              <a:t>		</a:t>
            </a:r>
            <a:r>
              <a:rPr lang="en-US" dirty="0" smtClean="0">
                <a:hlinkClick r:id="rId3" action="ppaction://hlinksldjump"/>
              </a:rPr>
              <a:t>click here if correct</a:t>
            </a:r>
            <a:r>
              <a:rPr lang="en-US" dirty="0" smtClean="0"/>
              <a:t>	</a:t>
            </a:r>
            <a:endParaRPr lang="en-US" dirty="0"/>
          </a:p>
          <a:p>
            <a:pPr marL="0" indent="0">
              <a:buNone/>
            </a:pPr>
            <a:r>
              <a:rPr lang="en-US" dirty="0"/>
              <a:t>c</a:t>
            </a:r>
            <a:r>
              <a:rPr lang="en-US" dirty="0" smtClean="0"/>
              <a:t>)  </a:t>
            </a:r>
            <a:r>
              <a:rPr lang="en-US" dirty="0" smtClean="0">
                <a:solidFill>
                  <a:srgbClr val="FF0000"/>
                </a:solidFill>
              </a:rPr>
              <a:t>36y = -140</a:t>
            </a:r>
            <a:r>
              <a:rPr lang="en-US" dirty="0" smtClean="0"/>
              <a:t>		</a:t>
            </a:r>
            <a:r>
              <a:rPr lang="en-US" dirty="0" smtClean="0">
                <a:hlinkClick r:id="rId2" action="ppaction://hlinksldjump"/>
              </a:rPr>
              <a:t>click here if correct</a:t>
            </a:r>
            <a:endParaRPr lang="en-US" dirty="0"/>
          </a:p>
          <a:p>
            <a:pPr marL="0" indent="0">
              <a:buNone/>
            </a:pPr>
            <a:r>
              <a:rPr lang="en-US" dirty="0"/>
              <a:t>d</a:t>
            </a:r>
            <a:r>
              <a:rPr lang="en-US" dirty="0" smtClean="0"/>
              <a:t>) </a:t>
            </a:r>
            <a:r>
              <a:rPr lang="en-US" dirty="0" smtClean="0">
                <a:solidFill>
                  <a:srgbClr val="FF0000"/>
                </a:solidFill>
              </a:rPr>
              <a:t>-6y = -140</a:t>
            </a:r>
            <a:r>
              <a:rPr lang="en-US" dirty="0" smtClean="0"/>
              <a:t>		</a:t>
            </a:r>
            <a:r>
              <a:rPr lang="en-US" dirty="0" smtClean="0">
                <a:hlinkClick r:id="rId2" action="ppaction://hlinksldjump"/>
              </a:rPr>
              <a:t>click here if correct</a:t>
            </a:r>
            <a:endParaRPr lang="en-US" dirty="0"/>
          </a:p>
          <a:p>
            <a:pPr marL="0" indent="0">
              <a:buNone/>
            </a:pP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24</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31009683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832" y="439036"/>
            <a:ext cx="8114280" cy="2634998"/>
          </a:xfrm>
        </p:spPr>
        <p:txBody>
          <a:bodyPr/>
          <a:lstStyle/>
          <a:p>
            <a:pPr>
              <a:lnSpc>
                <a:spcPct val="110000"/>
              </a:lnSpc>
            </a:pPr>
            <a:r>
              <a:rPr lang="en-US" sz="2800" dirty="0" smtClean="0">
                <a:solidFill>
                  <a:schemeClr val="accent6">
                    <a:lumMod val="75000"/>
                  </a:schemeClr>
                </a:solidFill>
              </a:rPr>
              <a:t>YOU are </a:t>
            </a:r>
            <a:r>
              <a:rPr lang="en-US" sz="2800" dirty="0" err="1" smtClean="0">
                <a:solidFill>
                  <a:schemeClr val="accent6">
                    <a:lumMod val="75000"/>
                  </a:schemeClr>
                </a:solidFill>
              </a:rPr>
              <a:t>CORRECT!</a:t>
            </a:r>
            <a:r>
              <a:rPr lang="en-US" sz="2400" dirty="0" err="1" smtClean="0"/>
              <a:t>Now</a:t>
            </a:r>
            <a:r>
              <a:rPr lang="en-US" sz="2400" dirty="0" smtClean="0"/>
              <a:t> that you have eliminated x all you need to do is solve the equation for y.  You will then have half of your answer.  Substitute that back into either equation and solve for x and you will have both parts of your answer (x, y).  Show your work on your paper and </a:t>
            </a:r>
            <a:r>
              <a:rPr lang="en-US" sz="2400" dirty="0" smtClean="0">
                <a:hlinkClick r:id="rId2" action="ppaction://hlinksldjump"/>
              </a:rPr>
              <a:t>click here to continue</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4382A7F7-08BF-4252-8141-63FB96055BBB}" type="slidenum">
              <a:rPr lang="en-US" smtClean="0"/>
              <a:t>25</a:t>
            </a:fld>
            <a:endParaRPr lang="en-US"/>
          </a:p>
        </p:txBody>
      </p:sp>
      <p:pic>
        <p:nvPicPr>
          <p:cNvPr id="16" name="Content Placeholder 15" descr="happiness.jpg"/>
          <p:cNvPicPr>
            <a:picLocks noGrp="1" noChangeAspect="1"/>
          </p:cNvPicPr>
          <p:nvPr>
            <p:ph idx="1"/>
          </p:nvPr>
        </p:nvPicPr>
        <p:blipFill>
          <a:blip r:embed="rId3">
            <a:extLst>
              <a:ext uri="{28A0092B-C50C-407E-A947-70E740481C1C}">
                <a14:useLocalDpi xmlns:a14="http://schemas.microsoft.com/office/drawing/2010/main" val="0"/>
              </a:ext>
            </a:extLst>
          </a:blip>
          <a:srcRect t="14157" b="14157"/>
          <a:stretch>
            <a:fillRect/>
          </a:stretch>
        </p:blipFill>
        <p:spPr>
          <a:xfrm>
            <a:off x="3792544" y="3074033"/>
            <a:ext cx="4637081" cy="2961016"/>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2" action="ppaction://hlinksldjump"/>
              </a:rPr>
              <a:t>try yourself</a:t>
            </a:r>
            <a:endParaRPr lang="en-US" dirty="0"/>
          </a:p>
        </p:txBody>
      </p:sp>
    </p:spTree>
    <p:extLst>
      <p:ext uri="{BB962C8B-B14F-4D97-AF65-F5344CB8AC3E}">
        <p14:creationId xmlns:p14="http://schemas.microsoft.com/office/powerpoint/2010/main" val="37990815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54717"/>
            <a:ext cx="7716837" cy="972155"/>
          </a:xfrm>
        </p:spPr>
        <p:txBody>
          <a:bodyPr/>
          <a:lstStyle/>
          <a:p>
            <a:r>
              <a:rPr lang="en-US" sz="4000" dirty="0" smtClean="0">
                <a:solidFill>
                  <a:schemeClr val="tx1">
                    <a:lumMod val="65000"/>
                    <a:lumOff val="35000"/>
                  </a:schemeClr>
                </a:solidFill>
              </a:rPr>
              <a:t>Sorry!</a:t>
            </a:r>
            <a:r>
              <a:rPr lang="en-US" sz="4000" dirty="0" smtClean="0"/>
              <a:t> </a:t>
            </a:r>
            <a:r>
              <a:rPr lang="en-US" sz="4000" dirty="0" smtClean="0">
                <a:hlinkClick r:id="rId2" action="ppaction://hlinksldjump"/>
              </a:rPr>
              <a:t>Click here to try again</a:t>
            </a:r>
            <a:endParaRPr lang="en-US" sz="4000" dirty="0"/>
          </a:p>
        </p:txBody>
      </p:sp>
      <p:sp>
        <p:nvSpPr>
          <p:cNvPr id="4" name="Slide Number Placeholder 3"/>
          <p:cNvSpPr>
            <a:spLocks noGrp="1"/>
          </p:cNvSpPr>
          <p:nvPr>
            <p:ph type="sldNum" sz="quarter" idx="12"/>
          </p:nvPr>
        </p:nvSpPr>
        <p:spPr/>
        <p:txBody>
          <a:bodyPr/>
          <a:lstStyle/>
          <a:p>
            <a:fld id="{4382A7F7-08BF-4252-8141-63FB96055BBB}" type="slidenum">
              <a:rPr lang="en-US" smtClean="0"/>
              <a:t>26</a:t>
            </a:fld>
            <a:endParaRPr lang="en-US" dirty="0"/>
          </a:p>
        </p:txBody>
      </p:sp>
      <p:pic>
        <p:nvPicPr>
          <p:cNvPr id="7" name="Content Placeholder 6" descr="rainy day.jpg"/>
          <p:cNvPicPr>
            <a:picLocks noGrp="1" noChangeAspect="1"/>
          </p:cNvPicPr>
          <p:nvPr>
            <p:ph idx="1"/>
          </p:nvPr>
        </p:nvPicPr>
        <p:blipFill>
          <a:blip r:embed="rId3">
            <a:extLst>
              <a:ext uri="{28A0092B-C50C-407E-A947-70E740481C1C}">
                <a14:useLocalDpi xmlns:a14="http://schemas.microsoft.com/office/drawing/2010/main" val="0"/>
              </a:ext>
            </a:extLst>
          </a:blip>
          <a:srcRect t="18787" b="18787"/>
          <a:stretch>
            <a:fillRect/>
          </a:stretch>
        </p:blipFill>
        <p:spPr>
          <a:xfrm>
            <a:off x="1325811" y="1426872"/>
            <a:ext cx="7103814" cy="457853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4778579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4" y="203839"/>
            <a:ext cx="7849551" cy="1223033"/>
          </a:xfrm>
        </p:spPr>
        <p:txBody>
          <a:bodyPr/>
          <a:lstStyle/>
          <a:p>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6.Try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it yourself –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solve </a:t>
            </a:r>
            <a:r>
              <a:rPr lang="en-US" sz="32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rPr>
              <a:t>by </a:t>
            </a:r>
            <a:r>
              <a:rPr lang="en-US" sz="3200" b="1" dirty="0" smtClean="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rPr>
              <a:t>Elimination</a:t>
            </a:r>
            <a:endParaRPr lang="en-US" sz="3200" b="1" dirty="0">
              <a:ln w="19050">
                <a:solidFill>
                  <a:schemeClr val="tx2">
                    <a:tint val="1000"/>
                  </a:schemeClr>
                </a:solidFill>
                <a:prstDash val="solid"/>
              </a:ln>
              <a:solidFill>
                <a:srgbClr val="008000"/>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6" y="1630710"/>
            <a:ext cx="8240840" cy="4280617"/>
          </a:xfrm>
          <a:solidFill>
            <a:schemeClr val="accent6">
              <a:lumMod val="60000"/>
              <a:lumOff val="40000"/>
              <a:alpha val="60000"/>
            </a:schemeClr>
          </a:solidFill>
        </p:spPr>
        <p:txBody>
          <a:bodyPr>
            <a:normAutofit fontScale="77500" lnSpcReduction="20000"/>
          </a:bodyPr>
          <a:lstStyle/>
          <a:p>
            <a:pPr marL="0" indent="0">
              <a:buNone/>
            </a:pPr>
            <a:r>
              <a:rPr lang="en-US" dirty="0" smtClean="0"/>
              <a:t>	  </a:t>
            </a:r>
            <a:r>
              <a:rPr lang="en-US" dirty="0" smtClean="0">
                <a:solidFill>
                  <a:srgbClr val="004600"/>
                </a:solidFill>
              </a:rPr>
              <a:t>7x + 15 y = 32</a:t>
            </a:r>
          </a:p>
          <a:p>
            <a:pPr marL="0" indent="0">
              <a:buNone/>
            </a:pPr>
            <a:r>
              <a:rPr lang="en-US" dirty="0">
                <a:solidFill>
                  <a:srgbClr val="004600"/>
                </a:solidFill>
              </a:rPr>
              <a:t>	 </a:t>
            </a:r>
            <a:r>
              <a:rPr lang="en-US" dirty="0" smtClean="0">
                <a:solidFill>
                  <a:srgbClr val="004600"/>
                </a:solidFill>
              </a:rPr>
              <a:t>   x  –  3y   = 20</a:t>
            </a:r>
          </a:p>
          <a:p>
            <a:pPr marL="0" indent="0">
              <a:buNone/>
            </a:pPr>
            <a:r>
              <a:rPr lang="en-US" dirty="0" smtClean="0"/>
              <a:t>	You chose to Eliminate </a:t>
            </a:r>
            <a:r>
              <a:rPr lang="en-US" dirty="0">
                <a:solidFill>
                  <a:srgbClr val="0000FF"/>
                </a:solidFill>
              </a:rPr>
              <a:t>y </a:t>
            </a:r>
            <a:r>
              <a:rPr lang="en-US" dirty="0" smtClean="0">
                <a:solidFill>
                  <a:srgbClr val="0000FF"/>
                </a:solidFill>
              </a:rPr>
              <a:t>first.</a:t>
            </a:r>
            <a:endParaRPr lang="en-US" dirty="0" smtClean="0"/>
          </a:p>
          <a:p>
            <a:pPr marL="0" indent="0">
              <a:buNone/>
            </a:pPr>
            <a:r>
              <a:rPr lang="en-US" dirty="0" smtClean="0"/>
              <a:t>What do you need to multiply and what will happen when you add the two equations together?</a:t>
            </a:r>
          </a:p>
          <a:p>
            <a:pPr marL="0" indent="0">
              <a:buNone/>
            </a:pPr>
            <a:r>
              <a:rPr lang="en-US" dirty="0" smtClean="0"/>
              <a:t>a)  </a:t>
            </a:r>
            <a:r>
              <a:rPr lang="en-US" dirty="0" smtClean="0">
                <a:solidFill>
                  <a:srgbClr val="0000FF"/>
                </a:solidFill>
              </a:rPr>
              <a:t>8x = 52</a:t>
            </a:r>
            <a:r>
              <a:rPr lang="en-US" dirty="0" smtClean="0"/>
              <a:t>	</a:t>
            </a:r>
            <a:r>
              <a:rPr lang="en-US" dirty="0" smtClean="0">
                <a:hlinkClick r:id="rId2" action="ppaction://hlinksldjump"/>
              </a:rPr>
              <a:t>click here if correct</a:t>
            </a:r>
            <a:endParaRPr lang="en-US" dirty="0" smtClean="0"/>
          </a:p>
          <a:p>
            <a:pPr marL="0" indent="0">
              <a:buNone/>
            </a:pPr>
            <a:r>
              <a:rPr lang="en-US" dirty="0" smtClean="0"/>
              <a:t>b)  </a:t>
            </a:r>
            <a:r>
              <a:rPr lang="en-US" dirty="0" smtClean="0">
                <a:solidFill>
                  <a:srgbClr val="0000FF"/>
                </a:solidFill>
              </a:rPr>
              <a:t>12x = 52</a:t>
            </a:r>
            <a:r>
              <a:rPr lang="en-US" dirty="0" smtClean="0"/>
              <a:t>	</a:t>
            </a:r>
            <a:r>
              <a:rPr lang="en-US" dirty="0" smtClean="0">
                <a:hlinkClick r:id="rId2" action="ppaction://hlinksldjump"/>
              </a:rPr>
              <a:t>click here if correct</a:t>
            </a:r>
            <a:endParaRPr lang="en-US" dirty="0" smtClean="0"/>
          </a:p>
          <a:p>
            <a:pPr marL="0" indent="0">
              <a:buNone/>
            </a:pPr>
            <a:r>
              <a:rPr lang="en-US" dirty="0" smtClean="0"/>
              <a:t>c)  </a:t>
            </a:r>
            <a:r>
              <a:rPr lang="en-US" dirty="0" smtClean="0">
                <a:solidFill>
                  <a:srgbClr val="0000FF"/>
                </a:solidFill>
              </a:rPr>
              <a:t>8x = 132</a:t>
            </a:r>
            <a:r>
              <a:rPr lang="en-US" dirty="0" smtClean="0"/>
              <a:t>	</a:t>
            </a:r>
            <a:r>
              <a:rPr lang="en-US" dirty="0" smtClean="0">
                <a:hlinkClick r:id="rId2" action="ppaction://hlinksldjump"/>
              </a:rPr>
              <a:t>click here if correct</a:t>
            </a:r>
            <a:endParaRPr lang="en-US" dirty="0" smtClean="0"/>
          </a:p>
          <a:p>
            <a:pPr marL="0" indent="0">
              <a:buNone/>
            </a:pPr>
            <a:r>
              <a:rPr lang="en-US" dirty="0" smtClean="0"/>
              <a:t>d)  </a:t>
            </a:r>
            <a:r>
              <a:rPr lang="en-US" dirty="0" smtClean="0">
                <a:solidFill>
                  <a:srgbClr val="0000FF"/>
                </a:solidFill>
              </a:rPr>
              <a:t>12x = 132</a:t>
            </a:r>
            <a:r>
              <a:rPr lang="en-US" dirty="0" smtClean="0"/>
              <a:t>	</a:t>
            </a:r>
            <a:r>
              <a:rPr lang="en-US" dirty="0" smtClean="0">
                <a:hlinkClick r:id="rId3" action="ppaction://hlinksldjump"/>
              </a:rPr>
              <a:t>click here if correct</a:t>
            </a:r>
            <a:endParaRPr lang="en-US" dirty="0" smtClean="0"/>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27</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26641309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391" y="439035"/>
            <a:ext cx="8131919" cy="2683449"/>
          </a:xfrm>
        </p:spPr>
        <p:txBody>
          <a:bodyPr/>
          <a:lstStyle/>
          <a:p>
            <a:pPr>
              <a:lnSpc>
                <a:spcPct val="110000"/>
              </a:lnSpc>
            </a:pPr>
            <a:r>
              <a:rPr lang="en-US" sz="2800" dirty="0">
                <a:solidFill>
                  <a:schemeClr val="accent6">
                    <a:lumMod val="75000"/>
                  </a:schemeClr>
                </a:solidFill>
              </a:rPr>
              <a:t>YOU are </a:t>
            </a:r>
            <a:r>
              <a:rPr lang="en-US" sz="2800" dirty="0" err="1">
                <a:solidFill>
                  <a:schemeClr val="accent6">
                    <a:lumMod val="75000"/>
                  </a:schemeClr>
                </a:solidFill>
              </a:rPr>
              <a:t>CORRECT!</a:t>
            </a:r>
            <a:r>
              <a:rPr lang="en-US" sz="2400" dirty="0" err="1"/>
              <a:t>Now</a:t>
            </a:r>
            <a:r>
              <a:rPr lang="en-US" sz="2400" dirty="0"/>
              <a:t> that you have eliminated </a:t>
            </a:r>
            <a:r>
              <a:rPr lang="en-US" sz="2400" dirty="0" smtClean="0"/>
              <a:t>y </a:t>
            </a:r>
            <a:r>
              <a:rPr lang="en-US" sz="2400" dirty="0"/>
              <a:t>all you need to do is solve the equation for </a:t>
            </a:r>
            <a:r>
              <a:rPr lang="en-US" sz="2400" dirty="0" smtClean="0"/>
              <a:t>x.  </a:t>
            </a:r>
            <a:r>
              <a:rPr lang="en-US" sz="2400" dirty="0"/>
              <a:t>You will then have half of your answer.  Substitute that back into either equation and solve for </a:t>
            </a:r>
            <a:r>
              <a:rPr lang="en-US" sz="2400" dirty="0" smtClean="0"/>
              <a:t>y </a:t>
            </a:r>
            <a:r>
              <a:rPr lang="en-US" sz="2400" dirty="0"/>
              <a:t>and you will have both parts of your answer (x, y</a:t>
            </a:r>
            <a:r>
              <a:rPr lang="en-US" sz="2400" dirty="0" smtClean="0"/>
              <a:t>).  Show your work on your paper and </a:t>
            </a:r>
            <a:r>
              <a:rPr lang="en-US" sz="2400" dirty="0" smtClean="0">
                <a:hlinkClick r:id="rId2" action="ppaction://hlinksldjump"/>
              </a:rPr>
              <a:t>click here to continue</a:t>
            </a:r>
            <a:endParaRPr lang="en-US" sz="2400" dirty="0"/>
          </a:p>
        </p:txBody>
      </p:sp>
      <p:sp>
        <p:nvSpPr>
          <p:cNvPr id="4" name="Slide Number Placeholder 3"/>
          <p:cNvSpPr>
            <a:spLocks noGrp="1"/>
          </p:cNvSpPr>
          <p:nvPr>
            <p:ph type="sldNum" sz="quarter" idx="12"/>
          </p:nvPr>
        </p:nvSpPr>
        <p:spPr/>
        <p:txBody>
          <a:bodyPr/>
          <a:lstStyle/>
          <a:p>
            <a:fld id="{4382A7F7-08BF-4252-8141-63FB96055BBB}" type="slidenum">
              <a:rPr lang="en-US" smtClean="0"/>
              <a:t>28</a:t>
            </a:fld>
            <a:endParaRPr lang="en-US"/>
          </a:p>
        </p:txBody>
      </p:sp>
      <p:pic>
        <p:nvPicPr>
          <p:cNvPr id="16" name="Content Placeholder 15" descr="happiness.jpg"/>
          <p:cNvPicPr>
            <a:picLocks noGrp="1" noChangeAspect="1"/>
          </p:cNvPicPr>
          <p:nvPr>
            <p:ph idx="1"/>
          </p:nvPr>
        </p:nvPicPr>
        <p:blipFill>
          <a:blip r:embed="rId3">
            <a:extLst>
              <a:ext uri="{28A0092B-C50C-407E-A947-70E740481C1C}">
                <a14:useLocalDpi xmlns:a14="http://schemas.microsoft.com/office/drawing/2010/main" val="0"/>
              </a:ext>
            </a:extLst>
          </a:blip>
          <a:srcRect t="14157" b="14157"/>
          <a:stretch>
            <a:fillRect/>
          </a:stretch>
        </p:blipFill>
        <p:spPr>
          <a:xfrm>
            <a:off x="3868420" y="3122484"/>
            <a:ext cx="4561205" cy="2912565"/>
          </a:xfrm>
        </p:spPr>
      </p:pic>
      <p:sp>
        <p:nvSpPr>
          <p:cNvPr id="5" name="TextBox 4"/>
          <p:cNvSpPr txBox="1"/>
          <p:nvPr/>
        </p:nvSpPr>
        <p:spPr>
          <a:xfrm>
            <a:off x="167577"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2" action="ppaction://hlinksldjump"/>
              </a:rPr>
              <a:t>try yourself</a:t>
            </a:r>
            <a:endParaRPr lang="en-US" dirty="0"/>
          </a:p>
        </p:txBody>
      </p:sp>
    </p:spTree>
    <p:extLst>
      <p:ext uri="{BB962C8B-B14F-4D97-AF65-F5344CB8AC3E}">
        <p14:creationId xmlns:p14="http://schemas.microsoft.com/office/powerpoint/2010/main" val="6507033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45378"/>
            <a:ext cx="7716837" cy="841270"/>
          </a:xfrm>
        </p:spPr>
        <p:txBody>
          <a:bodyPr/>
          <a:lstStyle/>
          <a:p>
            <a:r>
              <a:rPr lang="en-US" dirty="0" smtClean="0">
                <a:solidFill>
                  <a:srgbClr val="FF0000"/>
                </a:solidFill>
              </a:rPr>
              <a:t>1. Solve </a:t>
            </a:r>
            <a:r>
              <a:rPr lang="en-US" dirty="0" smtClean="0">
                <a:solidFill>
                  <a:srgbClr val="FF0000"/>
                </a:solidFill>
              </a:rPr>
              <a:t>by graphing</a:t>
            </a:r>
            <a:endParaRPr lang="en-US" dirty="0">
              <a:solidFill>
                <a:srgbClr val="FF0000"/>
              </a:solidFill>
            </a:endParaRPr>
          </a:p>
        </p:txBody>
      </p:sp>
      <p:sp>
        <p:nvSpPr>
          <p:cNvPr id="3" name="Content Placeholder 2"/>
          <p:cNvSpPr>
            <a:spLocks noGrp="1"/>
          </p:cNvSpPr>
          <p:nvPr>
            <p:ph idx="1"/>
          </p:nvPr>
        </p:nvSpPr>
        <p:spPr>
          <a:xfrm>
            <a:off x="329885" y="1286648"/>
            <a:ext cx="8099741" cy="5114152"/>
          </a:xfrm>
        </p:spPr>
        <p:txBody>
          <a:bodyPr>
            <a:normAutofit fontScale="85000" lnSpcReduction="10000"/>
          </a:bodyPr>
          <a:lstStyle/>
          <a:p>
            <a:pPr marL="0" indent="0">
              <a:buNone/>
            </a:pPr>
            <a:r>
              <a:rPr lang="en-US" dirty="0" smtClean="0"/>
              <a:t>	</a:t>
            </a:r>
            <a:r>
              <a:rPr lang="en-US" sz="3000" dirty="0" smtClean="0"/>
              <a:t>  x  +  y = 9</a:t>
            </a:r>
          </a:p>
          <a:p>
            <a:pPr marL="0" indent="0">
              <a:buNone/>
            </a:pPr>
            <a:r>
              <a:rPr lang="en-US" sz="3000" dirty="0"/>
              <a:t>	</a:t>
            </a:r>
            <a:r>
              <a:rPr lang="en-US" sz="3000" dirty="0" smtClean="0"/>
              <a:t>-2x + y = 6</a:t>
            </a:r>
          </a:p>
          <a:p>
            <a:pPr marL="0" indent="0">
              <a:buNone/>
            </a:pPr>
            <a:r>
              <a:rPr lang="en-US" dirty="0" smtClean="0"/>
              <a:t>Think How….</a:t>
            </a:r>
          </a:p>
          <a:p>
            <a:pPr marL="0" indent="0">
              <a:buNone/>
            </a:pPr>
            <a:r>
              <a:rPr lang="en-US" dirty="0" smtClean="0"/>
              <a:t>When you solve by graphing, 3 things can happen:</a:t>
            </a:r>
          </a:p>
          <a:p>
            <a:pPr marL="457200" indent="-457200">
              <a:buAutoNum type="arabicPeriod"/>
            </a:pPr>
            <a:r>
              <a:rPr lang="en-US" dirty="0" smtClean="0"/>
              <a:t>The lines intersect in 1 point and that point is the solution.</a:t>
            </a:r>
          </a:p>
          <a:p>
            <a:pPr marL="457200" indent="-457200">
              <a:buAutoNum type="arabicPeriod"/>
            </a:pPr>
            <a:r>
              <a:rPr lang="en-US" dirty="0" smtClean="0"/>
              <a:t>The lines are parallel, they never cross, so there are no points in common and there is no solution</a:t>
            </a:r>
          </a:p>
          <a:p>
            <a:pPr marL="457200" indent="-457200">
              <a:buAutoNum type="arabicPeriod"/>
            </a:pPr>
            <a:r>
              <a:rPr lang="en-US" dirty="0" smtClean="0"/>
              <a:t>The lines end up being the same line and have all points in common so there are infinite </a:t>
            </a:r>
            <a:r>
              <a:rPr lang="en-US" dirty="0" smtClean="0"/>
              <a:t>solutions</a:t>
            </a:r>
          </a:p>
          <a:p>
            <a:pPr marL="457200" indent="-457200">
              <a:buAutoNum type="arabicPeriod"/>
            </a:pPr>
            <a:r>
              <a:rPr lang="en-US" dirty="0" smtClean="0">
                <a:hlinkClick r:id="rId2" action="ppaction://hlinksldjump"/>
              </a:rPr>
              <a:t>Click here so begin graphing</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2</a:t>
            </a:fld>
            <a:endParaRPr lang="en-US" dirty="0"/>
          </a:p>
        </p:txBody>
      </p:sp>
      <p:sp>
        <p:nvSpPr>
          <p:cNvPr id="9" name="TextBox 8"/>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3" action="ppaction://hlinksldjump"/>
              </a:rPr>
              <a:t>home	</a:t>
            </a:r>
            <a:r>
              <a:rPr lang="en-US" dirty="0" smtClean="0"/>
              <a:t>    </a:t>
            </a:r>
            <a:r>
              <a:rPr lang="en-US" dirty="0" smtClean="0">
                <a:hlinkClick r:id="rId4" action="ppaction://hlinksldjump"/>
              </a:rPr>
              <a:t>graphing</a:t>
            </a:r>
            <a:r>
              <a:rPr lang="en-US" dirty="0" smtClean="0"/>
              <a:t>     </a:t>
            </a:r>
            <a:r>
              <a:rPr lang="en-US" dirty="0" smtClean="0">
                <a:hlinkClick r:id="rId5" action="ppaction://hlinksldjump"/>
              </a:rPr>
              <a:t>substitution</a:t>
            </a:r>
            <a:r>
              <a:rPr lang="en-US" dirty="0" smtClean="0"/>
              <a:t>    </a:t>
            </a:r>
            <a:r>
              <a:rPr lang="en-US" dirty="0" smtClean="0">
                <a:hlinkClick r:id="rId6" action="ppaction://hlinksldjump"/>
              </a:rPr>
              <a:t>elimination </a:t>
            </a:r>
            <a:r>
              <a:rPr lang="en-US" dirty="0" smtClean="0"/>
              <a:t>   </a:t>
            </a:r>
            <a:r>
              <a:rPr lang="en-US" dirty="0" smtClean="0">
                <a:hlinkClick r:id="rId7" action="ppaction://hlinksldjump"/>
              </a:rPr>
              <a:t>try yourself</a:t>
            </a:r>
            <a:endParaRPr lang="en-US" dirty="0"/>
          </a:p>
        </p:txBody>
      </p:sp>
    </p:spTree>
    <p:extLst>
      <p:ext uri="{BB962C8B-B14F-4D97-AF65-F5344CB8AC3E}">
        <p14:creationId xmlns:p14="http://schemas.microsoft.com/office/powerpoint/2010/main" val="30774331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54717"/>
            <a:ext cx="7716837" cy="972155"/>
          </a:xfrm>
        </p:spPr>
        <p:txBody>
          <a:bodyPr/>
          <a:lstStyle/>
          <a:p>
            <a:r>
              <a:rPr lang="en-US" sz="4000" dirty="0" smtClean="0">
                <a:solidFill>
                  <a:schemeClr val="tx1">
                    <a:lumMod val="75000"/>
                    <a:lumOff val="25000"/>
                  </a:schemeClr>
                </a:solidFill>
              </a:rPr>
              <a:t>Sorry! </a:t>
            </a:r>
            <a:r>
              <a:rPr lang="en-US" sz="4000" dirty="0" smtClean="0">
                <a:hlinkClick r:id="rId2" action="ppaction://hlinksldjump"/>
              </a:rPr>
              <a:t>Click here to try again</a:t>
            </a:r>
            <a:endParaRPr lang="en-US" sz="4000" dirty="0"/>
          </a:p>
        </p:txBody>
      </p:sp>
      <p:sp>
        <p:nvSpPr>
          <p:cNvPr id="4" name="Slide Number Placeholder 3"/>
          <p:cNvSpPr>
            <a:spLocks noGrp="1"/>
          </p:cNvSpPr>
          <p:nvPr>
            <p:ph type="sldNum" sz="quarter" idx="12"/>
          </p:nvPr>
        </p:nvSpPr>
        <p:spPr/>
        <p:txBody>
          <a:bodyPr/>
          <a:lstStyle/>
          <a:p>
            <a:fld id="{4382A7F7-08BF-4252-8141-63FB96055BBB}" type="slidenum">
              <a:rPr lang="en-US" smtClean="0"/>
              <a:t>29</a:t>
            </a:fld>
            <a:endParaRPr lang="en-US"/>
          </a:p>
        </p:txBody>
      </p:sp>
      <p:pic>
        <p:nvPicPr>
          <p:cNvPr id="7" name="Content Placeholder 6" descr="rainy day.jpg"/>
          <p:cNvPicPr>
            <a:picLocks noGrp="1" noChangeAspect="1"/>
          </p:cNvPicPr>
          <p:nvPr>
            <p:ph idx="1"/>
          </p:nvPr>
        </p:nvPicPr>
        <p:blipFill>
          <a:blip r:embed="rId3">
            <a:extLst>
              <a:ext uri="{28A0092B-C50C-407E-A947-70E740481C1C}">
                <a14:useLocalDpi xmlns:a14="http://schemas.microsoft.com/office/drawing/2010/main" val="0"/>
              </a:ext>
            </a:extLst>
          </a:blip>
          <a:srcRect t="18787" b="18787"/>
          <a:stretch>
            <a:fillRect/>
          </a:stretch>
        </p:blipFill>
        <p:spPr>
          <a:xfrm>
            <a:off x="1325811" y="1426872"/>
            <a:ext cx="7103814" cy="4578533"/>
          </a:xfrm>
        </p:spPr>
      </p:pic>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4" action="ppaction://hlinksldjump"/>
              </a:rPr>
              <a:t>home	</a:t>
            </a:r>
            <a:r>
              <a:rPr lang="en-US" dirty="0" smtClean="0"/>
              <a:t>    </a:t>
            </a:r>
            <a:r>
              <a:rPr lang="en-US" dirty="0" smtClean="0">
                <a:hlinkClick r:id="rId5" action="ppaction://hlinksldjump"/>
              </a:rPr>
              <a:t>graphing</a:t>
            </a:r>
            <a:r>
              <a:rPr lang="en-US" dirty="0" smtClean="0"/>
              <a:t>     </a:t>
            </a:r>
            <a:r>
              <a:rPr lang="en-US" dirty="0" smtClean="0">
                <a:hlinkClick r:id="rId6" action="ppaction://hlinksldjump"/>
              </a:rPr>
              <a:t>substitution</a:t>
            </a:r>
            <a:r>
              <a:rPr lang="en-US" dirty="0" smtClean="0"/>
              <a:t>    </a:t>
            </a:r>
            <a:r>
              <a:rPr lang="en-US" dirty="0" smtClean="0">
                <a:hlinkClick r:id="rId7" action="ppaction://hlinksldjump"/>
              </a:rPr>
              <a:t>elimination </a:t>
            </a:r>
            <a:r>
              <a:rPr lang="en-US" dirty="0" smtClean="0"/>
              <a:t>   </a:t>
            </a:r>
            <a:r>
              <a:rPr lang="en-US" dirty="0" smtClean="0">
                <a:hlinkClick r:id="rId8" action="ppaction://hlinksldjump"/>
              </a:rPr>
              <a:t>try yourself</a:t>
            </a:r>
            <a:endParaRPr lang="en-US" dirty="0"/>
          </a:p>
        </p:txBody>
      </p:sp>
    </p:spTree>
    <p:extLst>
      <p:ext uri="{BB962C8B-B14F-4D97-AF65-F5344CB8AC3E}">
        <p14:creationId xmlns:p14="http://schemas.microsoft.com/office/powerpoint/2010/main" val="41101986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605492"/>
            <a:ext cx="7716837" cy="1511448"/>
          </a:xfrm>
        </p:spPr>
        <p:txBody>
          <a:bodyPr/>
          <a:lstStyle/>
          <a:p>
            <a:r>
              <a:rPr lang="en-US" dirty="0" smtClean="0"/>
              <a:t>I am done! Hurray!</a:t>
            </a:r>
            <a:endParaRPr lang="en-US" dirty="0"/>
          </a:p>
        </p:txBody>
      </p:sp>
      <p:sp>
        <p:nvSpPr>
          <p:cNvPr id="3" name="Content Placeholder 2"/>
          <p:cNvSpPr>
            <a:spLocks noGrp="1"/>
          </p:cNvSpPr>
          <p:nvPr>
            <p:ph idx="1"/>
          </p:nvPr>
        </p:nvSpPr>
        <p:spPr>
          <a:xfrm>
            <a:off x="712788" y="2275709"/>
            <a:ext cx="7716838" cy="3422385"/>
          </a:xfrm>
        </p:spPr>
        <p:txBody>
          <a:bodyPr>
            <a:normAutofit lnSpcReduction="10000"/>
          </a:bodyPr>
          <a:lstStyle/>
          <a:p>
            <a:r>
              <a:rPr lang="en-US" dirty="0" smtClean="0"/>
              <a:t>I solved the original problem 3 ways (graphing, substitution and elimination) AND I completed all 3 “try it yourself problems. I have 6 problems worked out on my paper and am ready to turn it in to my teacher.</a:t>
            </a:r>
          </a:p>
          <a:p>
            <a:r>
              <a:rPr lang="en-US" dirty="0" smtClean="0"/>
              <a:t>How did you like learning this way? What worked for you? What confused you? Write a short paragraph about your learning experience at the bottom of your paper.</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30</a:t>
            </a:fld>
            <a:endParaRPr lang="en-US"/>
          </a:p>
        </p:txBody>
      </p:sp>
      <p:sp>
        <p:nvSpPr>
          <p:cNvPr id="5" name="TextBox 4"/>
          <p:cNvSpPr txBox="1"/>
          <p:nvPr/>
        </p:nvSpPr>
        <p:spPr>
          <a:xfrm>
            <a:off x="299876" y="6103841"/>
            <a:ext cx="8696391" cy="369332"/>
          </a:xfrm>
          <a:prstGeom prst="rect">
            <a:avLst/>
          </a:prstGeom>
          <a:noFill/>
        </p:spPr>
        <p:txBody>
          <a:bodyPr wrap="square" rtlCol="0">
            <a:spAutoFit/>
          </a:bodyPr>
          <a:lstStyle/>
          <a:p>
            <a:r>
              <a:rPr lang="en-US" dirty="0"/>
              <a:t>Click to:	   </a:t>
            </a:r>
            <a:r>
              <a:rPr lang="en-US" dirty="0">
                <a:hlinkClick r:id="" action="ppaction://hlinkshowjump?jump=nextslide"/>
              </a:rPr>
              <a:t>  next</a:t>
            </a:r>
            <a:r>
              <a:rPr lang="en-US" dirty="0"/>
              <a:t>	     </a:t>
            </a:r>
            <a:r>
              <a:rPr lang="en-US" dirty="0">
                <a:hlinkClick r:id="rId2" action="ppaction://hlinksldjump"/>
              </a:rPr>
              <a:t>home	</a:t>
            </a:r>
            <a:r>
              <a:rPr lang="en-US" dirty="0"/>
              <a:t>    </a:t>
            </a:r>
            <a:r>
              <a:rPr lang="en-US" dirty="0">
                <a:hlinkClick r:id="rId3" action="ppaction://hlinksldjump"/>
              </a:rPr>
              <a:t>graphing</a:t>
            </a:r>
            <a:r>
              <a:rPr lang="en-US" dirty="0"/>
              <a:t>     </a:t>
            </a:r>
            <a:r>
              <a:rPr lang="en-US" dirty="0">
                <a:hlinkClick r:id="rId4" action="ppaction://hlinksldjump"/>
              </a:rPr>
              <a:t>substitution</a:t>
            </a:r>
            <a:r>
              <a:rPr lang="en-US" dirty="0"/>
              <a:t>    </a:t>
            </a:r>
            <a:r>
              <a:rPr lang="en-US" dirty="0">
                <a:hlinkClick r:id="rId5" action="ppaction://hlinksldjump"/>
              </a:rPr>
              <a:t>elimination </a:t>
            </a:r>
            <a:r>
              <a:rPr lang="en-US" dirty="0"/>
              <a:t>   </a:t>
            </a:r>
            <a:r>
              <a:rPr lang="en-US" dirty="0">
                <a:hlinkClick r:id="rId6" action="ppaction://hlinksldjump"/>
              </a:rPr>
              <a:t>try yourself</a:t>
            </a:r>
            <a:endParaRPr lang="en-US" dirty="0"/>
          </a:p>
        </p:txBody>
      </p:sp>
    </p:spTree>
    <p:extLst>
      <p:ext uri="{BB962C8B-B14F-4D97-AF65-F5344CB8AC3E}">
        <p14:creationId xmlns:p14="http://schemas.microsoft.com/office/powerpoint/2010/main" val="14591546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266558"/>
            <a:ext cx="7716837" cy="1020090"/>
          </a:xfrm>
        </p:spPr>
        <p:txBody>
          <a:bodyPr/>
          <a:lstStyle/>
          <a:p>
            <a:r>
              <a:rPr lang="en-US" dirty="0" smtClean="0">
                <a:solidFill>
                  <a:srgbClr val="FF0000"/>
                </a:solidFill>
              </a:rPr>
              <a:t>1. Solve </a:t>
            </a:r>
            <a:r>
              <a:rPr lang="en-US" dirty="0" smtClean="0">
                <a:solidFill>
                  <a:srgbClr val="FF0000"/>
                </a:solidFill>
              </a:rPr>
              <a:t>by graphing</a:t>
            </a:r>
            <a:endParaRPr lang="en-US" dirty="0">
              <a:solidFill>
                <a:srgbClr val="FF0000"/>
              </a:solidFill>
            </a:endParaRPr>
          </a:p>
        </p:txBody>
      </p:sp>
      <p:sp>
        <p:nvSpPr>
          <p:cNvPr id="3" name="Content Placeholder 2"/>
          <p:cNvSpPr>
            <a:spLocks noGrp="1"/>
          </p:cNvSpPr>
          <p:nvPr>
            <p:ph idx="1"/>
          </p:nvPr>
        </p:nvSpPr>
        <p:spPr>
          <a:xfrm>
            <a:off x="329885" y="1128953"/>
            <a:ext cx="8386899" cy="5271847"/>
          </a:xfrm>
        </p:spPr>
        <p:txBody>
          <a:bodyPr>
            <a:normAutofit fontScale="92500" lnSpcReduction="10000"/>
          </a:bodyPr>
          <a:lstStyle/>
          <a:p>
            <a:pPr marL="0" indent="0">
              <a:buNone/>
            </a:pPr>
            <a:r>
              <a:rPr lang="en-US" dirty="0" smtClean="0"/>
              <a:t>	</a:t>
            </a:r>
            <a:r>
              <a:rPr lang="en-US" dirty="0" smtClean="0"/>
              <a:t>  </a:t>
            </a:r>
            <a:r>
              <a:rPr lang="en-US" dirty="0" smtClean="0"/>
              <a:t>x  +  y = 9</a:t>
            </a:r>
          </a:p>
          <a:p>
            <a:pPr marL="0" indent="0">
              <a:buNone/>
            </a:pPr>
            <a:r>
              <a:rPr lang="en-US" dirty="0"/>
              <a:t>	</a:t>
            </a:r>
            <a:r>
              <a:rPr lang="en-US" dirty="0" smtClean="0"/>
              <a:t>-2x + y = 6</a:t>
            </a:r>
          </a:p>
          <a:p>
            <a:pPr marL="0" indent="0">
              <a:buNone/>
            </a:pPr>
            <a:r>
              <a:rPr lang="en-US" dirty="0" smtClean="0"/>
              <a:t>Let’s get started graphing. Graph the first equation  To graph the first equation using slope intercept </a:t>
            </a:r>
            <a:r>
              <a:rPr lang="en-US" dirty="0" err="1" smtClean="0"/>
              <a:t>form,y</a:t>
            </a:r>
            <a:r>
              <a:rPr lang="en-US" dirty="0" smtClean="0"/>
              <a:t> = mx + b, you will need to solve the </a:t>
            </a:r>
            <a:endParaRPr lang="en-US" dirty="0"/>
          </a:p>
          <a:p>
            <a:pPr marL="0" indent="0">
              <a:buNone/>
            </a:pPr>
            <a:r>
              <a:rPr lang="en-US" dirty="0" smtClean="0"/>
              <a:t>first equation for y</a:t>
            </a:r>
          </a:p>
          <a:p>
            <a:pPr marL="0" indent="0">
              <a:buNone/>
            </a:pPr>
            <a:r>
              <a:rPr lang="en-US" dirty="0"/>
              <a:t> </a:t>
            </a:r>
            <a:r>
              <a:rPr lang="en-US" dirty="0" smtClean="0"/>
              <a:t>x + y = 9</a:t>
            </a:r>
          </a:p>
          <a:p>
            <a:pPr marL="0" indent="0">
              <a:buNone/>
            </a:pPr>
            <a:r>
              <a:rPr lang="en-US" u="sng" dirty="0" smtClean="0"/>
              <a:t>-x              - x</a:t>
            </a:r>
          </a:p>
          <a:p>
            <a:pPr marL="0" indent="0">
              <a:buNone/>
            </a:pPr>
            <a:r>
              <a:rPr lang="en-US" dirty="0" smtClean="0"/>
              <a:t>       </a:t>
            </a:r>
            <a:r>
              <a:rPr lang="en-US" dirty="0" smtClean="0">
                <a:solidFill>
                  <a:srgbClr val="008000"/>
                </a:solidFill>
              </a:rPr>
              <a:t>y = - x + 9</a:t>
            </a:r>
          </a:p>
          <a:p>
            <a:pPr marL="0" indent="0">
              <a:buNone/>
            </a:pPr>
            <a:r>
              <a:rPr lang="en-US" dirty="0"/>
              <a:t> </a:t>
            </a:r>
            <a:r>
              <a:rPr lang="en-US" dirty="0" smtClean="0"/>
              <a:t>  slope = -1   y intercept = 9</a:t>
            </a: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3</a:t>
            </a:fld>
            <a:endParaRPr lang="en-US" dirty="0"/>
          </a:p>
        </p:txBody>
      </p:sp>
      <p:pic>
        <p:nvPicPr>
          <p:cNvPr id="5" name="y=-x+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6692" y="3073262"/>
            <a:ext cx="3938270" cy="2953702"/>
          </a:xfrm>
          <a:prstGeom prst="rect">
            <a:avLst/>
          </a:prstGeom>
        </p:spPr>
      </p:pic>
      <p:sp>
        <p:nvSpPr>
          <p:cNvPr id="7" name="TextBox 6"/>
          <p:cNvSpPr txBox="1"/>
          <p:nvPr/>
        </p:nvSpPr>
        <p:spPr>
          <a:xfrm>
            <a:off x="203811" y="6260258"/>
            <a:ext cx="8685428"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5" action="ppaction://hlinksldjump"/>
              </a:rPr>
              <a:t>home	</a:t>
            </a:r>
            <a:r>
              <a:rPr lang="en-US" dirty="0" smtClean="0"/>
              <a:t>    </a:t>
            </a:r>
            <a:r>
              <a:rPr lang="en-US" dirty="0" smtClean="0">
                <a:hlinkClick r:id="rId6" action="ppaction://hlinksldjump"/>
              </a:rPr>
              <a:t>graphing</a:t>
            </a:r>
            <a:r>
              <a:rPr lang="en-US" dirty="0" smtClean="0"/>
              <a:t>     </a:t>
            </a:r>
            <a:r>
              <a:rPr lang="en-US" dirty="0" smtClean="0">
                <a:hlinkClick r:id="rId7" action="ppaction://hlinksldjump"/>
              </a:rPr>
              <a:t>substitution</a:t>
            </a:r>
            <a:r>
              <a:rPr lang="en-US" dirty="0" smtClean="0"/>
              <a:t>    </a:t>
            </a:r>
            <a:r>
              <a:rPr lang="en-US" dirty="0" smtClean="0">
                <a:hlinkClick r:id="rId8" action="ppaction://hlinksldjump"/>
              </a:rPr>
              <a:t>elimination </a:t>
            </a:r>
            <a:r>
              <a:rPr lang="en-US" dirty="0" smtClean="0"/>
              <a:t>   </a:t>
            </a:r>
            <a:r>
              <a:rPr lang="en-US" dirty="0" smtClean="0">
                <a:hlinkClick r:id="rId9" action="ppaction://hlinksldjump"/>
              </a:rPr>
              <a:t>try yourself</a:t>
            </a:r>
            <a:endParaRPr lang="en-US" dirty="0"/>
          </a:p>
        </p:txBody>
      </p:sp>
    </p:spTree>
    <p:extLst>
      <p:ext uri="{BB962C8B-B14F-4D97-AF65-F5344CB8AC3E}">
        <p14:creationId xmlns:p14="http://schemas.microsoft.com/office/powerpoint/2010/main" val="29577581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45378"/>
            <a:ext cx="7716837" cy="841270"/>
          </a:xfrm>
        </p:spPr>
        <p:txBody>
          <a:bodyPr/>
          <a:lstStyle/>
          <a:p>
            <a:r>
              <a:rPr lang="en-US" dirty="0" smtClean="0">
                <a:solidFill>
                  <a:srgbClr val="FF0000"/>
                </a:solidFill>
              </a:rPr>
              <a:t>1. Solve </a:t>
            </a:r>
            <a:r>
              <a:rPr lang="en-US" dirty="0" smtClean="0">
                <a:solidFill>
                  <a:srgbClr val="FF0000"/>
                </a:solidFill>
              </a:rPr>
              <a:t>by graphing</a:t>
            </a:r>
            <a:endParaRPr lang="en-US" dirty="0">
              <a:solidFill>
                <a:srgbClr val="FF0000"/>
              </a:solidFill>
            </a:endParaRPr>
          </a:p>
        </p:txBody>
      </p:sp>
      <p:sp>
        <p:nvSpPr>
          <p:cNvPr id="3" name="Content Placeholder 2"/>
          <p:cNvSpPr>
            <a:spLocks noGrp="1"/>
          </p:cNvSpPr>
          <p:nvPr>
            <p:ph idx="1"/>
          </p:nvPr>
        </p:nvSpPr>
        <p:spPr>
          <a:xfrm>
            <a:off x="329885" y="1286648"/>
            <a:ext cx="8099741" cy="5114152"/>
          </a:xfrm>
        </p:spPr>
        <p:txBody>
          <a:bodyPr>
            <a:normAutofit fontScale="85000" lnSpcReduction="20000"/>
          </a:bodyPr>
          <a:lstStyle/>
          <a:p>
            <a:pPr marL="0" indent="0">
              <a:buNone/>
            </a:pPr>
            <a:r>
              <a:rPr lang="en-US" dirty="0" smtClean="0"/>
              <a:t>	  x  +  y = 9</a:t>
            </a:r>
          </a:p>
          <a:p>
            <a:pPr marL="0" indent="0">
              <a:buNone/>
            </a:pPr>
            <a:r>
              <a:rPr lang="en-US" dirty="0"/>
              <a:t>	</a:t>
            </a:r>
            <a:r>
              <a:rPr lang="en-US" dirty="0" smtClean="0"/>
              <a:t>-2x + y = 6</a:t>
            </a:r>
          </a:p>
          <a:p>
            <a:pPr marL="0" indent="0">
              <a:buNone/>
            </a:pPr>
            <a:r>
              <a:rPr lang="en-US" dirty="0" smtClean="0"/>
              <a:t>Now let’s graph </a:t>
            </a:r>
            <a:r>
              <a:rPr lang="en-US" dirty="0"/>
              <a:t>the </a:t>
            </a:r>
            <a:r>
              <a:rPr lang="en-US" dirty="0" smtClean="0"/>
              <a:t>second equation. To </a:t>
            </a:r>
            <a:r>
              <a:rPr lang="en-US" dirty="0"/>
              <a:t>graph the </a:t>
            </a:r>
            <a:r>
              <a:rPr lang="en-US" dirty="0" smtClean="0"/>
              <a:t>second </a:t>
            </a:r>
            <a:r>
              <a:rPr lang="en-US" dirty="0"/>
              <a:t>equation using slope intercept form, y = mx + b, you will need to solve the </a:t>
            </a:r>
            <a:r>
              <a:rPr lang="en-US" dirty="0" smtClean="0"/>
              <a:t>equation </a:t>
            </a:r>
            <a:r>
              <a:rPr lang="en-US" dirty="0"/>
              <a:t>for y</a:t>
            </a:r>
          </a:p>
          <a:p>
            <a:pPr marL="0" indent="0">
              <a:buNone/>
            </a:pPr>
            <a:r>
              <a:rPr lang="en-US" dirty="0"/>
              <a:t> </a:t>
            </a:r>
            <a:r>
              <a:rPr lang="en-US" dirty="0" smtClean="0"/>
              <a:t>-2x </a:t>
            </a:r>
            <a:r>
              <a:rPr lang="en-US" dirty="0"/>
              <a:t>+ y = 6</a:t>
            </a:r>
          </a:p>
          <a:p>
            <a:pPr marL="0" indent="0">
              <a:buNone/>
            </a:pPr>
            <a:r>
              <a:rPr lang="en-US" u="sng" dirty="0" smtClean="0"/>
              <a:t>+2x              +2x</a:t>
            </a:r>
            <a:endParaRPr lang="en-US" u="sng" dirty="0"/>
          </a:p>
          <a:p>
            <a:pPr marL="0" indent="0">
              <a:buNone/>
            </a:pPr>
            <a:r>
              <a:rPr lang="en-US" dirty="0"/>
              <a:t>      </a:t>
            </a:r>
            <a:r>
              <a:rPr lang="en-US" dirty="0">
                <a:solidFill>
                  <a:srgbClr val="FF0000"/>
                </a:solidFill>
              </a:rPr>
              <a:t> y = 2</a:t>
            </a:r>
            <a:r>
              <a:rPr lang="en-US" dirty="0" smtClean="0">
                <a:solidFill>
                  <a:srgbClr val="FF0000"/>
                </a:solidFill>
              </a:rPr>
              <a:t>x </a:t>
            </a:r>
            <a:r>
              <a:rPr lang="en-US" dirty="0">
                <a:solidFill>
                  <a:srgbClr val="FF0000"/>
                </a:solidFill>
              </a:rPr>
              <a:t>+ </a:t>
            </a:r>
            <a:r>
              <a:rPr lang="en-US" dirty="0" smtClean="0">
                <a:solidFill>
                  <a:srgbClr val="FF0000"/>
                </a:solidFill>
              </a:rPr>
              <a:t>6</a:t>
            </a:r>
            <a:endParaRPr lang="en-US" dirty="0">
              <a:solidFill>
                <a:srgbClr val="FF0000"/>
              </a:solidFill>
            </a:endParaRPr>
          </a:p>
          <a:p>
            <a:pPr marL="0" indent="0">
              <a:buNone/>
            </a:pPr>
            <a:r>
              <a:rPr lang="en-US" dirty="0"/>
              <a:t>   slope = </a:t>
            </a:r>
            <a:r>
              <a:rPr lang="en-US" dirty="0" smtClean="0"/>
              <a:t>2     y </a:t>
            </a:r>
            <a:r>
              <a:rPr lang="en-US" dirty="0"/>
              <a:t>intercept = </a:t>
            </a:r>
            <a:r>
              <a:rPr lang="en-US" dirty="0" smtClean="0"/>
              <a:t>6</a:t>
            </a:r>
          </a:p>
          <a:p>
            <a:pPr marL="0" indent="0">
              <a:buNone/>
            </a:pPr>
            <a:r>
              <a:rPr lang="en-US" dirty="0" smtClean="0"/>
              <a:t>Graph your second equation </a:t>
            </a:r>
          </a:p>
          <a:p>
            <a:pPr marL="0" indent="0">
              <a:buNone/>
            </a:pPr>
            <a:r>
              <a:rPr lang="en-US" dirty="0" smtClean="0"/>
              <a:t>on top of your first equation graph</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4</a:t>
            </a:fld>
            <a:endParaRPr lang="en-US"/>
          </a:p>
        </p:txBody>
      </p:sp>
      <p:pic>
        <p:nvPicPr>
          <p:cNvPr id="5" name="y=2x+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79564" y="3167342"/>
            <a:ext cx="3801091" cy="2850819"/>
          </a:xfrm>
          <a:prstGeom prst="rect">
            <a:avLst/>
          </a:prstGeom>
        </p:spPr>
      </p:pic>
      <p:sp>
        <p:nvSpPr>
          <p:cNvPr id="7" name="TextBox 6"/>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5" action="ppaction://hlinksldjump"/>
              </a:rPr>
              <a:t>home	</a:t>
            </a:r>
            <a:r>
              <a:rPr lang="en-US" dirty="0" smtClean="0"/>
              <a:t>    </a:t>
            </a:r>
            <a:r>
              <a:rPr lang="en-US" dirty="0" smtClean="0">
                <a:hlinkClick r:id="rId6" action="ppaction://hlinksldjump"/>
              </a:rPr>
              <a:t>graphing</a:t>
            </a:r>
            <a:r>
              <a:rPr lang="en-US" dirty="0" smtClean="0"/>
              <a:t>     </a:t>
            </a:r>
            <a:r>
              <a:rPr lang="en-US" dirty="0" smtClean="0">
                <a:hlinkClick r:id="rId7" action="ppaction://hlinksldjump"/>
              </a:rPr>
              <a:t>substitution</a:t>
            </a:r>
            <a:r>
              <a:rPr lang="en-US" dirty="0" smtClean="0"/>
              <a:t>    </a:t>
            </a:r>
            <a:r>
              <a:rPr lang="en-US" dirty="0" smtClean="0">
                <a:hlinkClick r:id="rId8" action="ppaction://hlinksldjump"/>
              </a:rPr>
              <a:t>elimination </a:t>
            </a:r>
            <a:r>
              <a:rPr lang="en-US" dirty="0" smtClean="0"/>
              <a:t>   </a:t>
            </a:r>
            <a:r>
              <a:rPr lang="en-US" dirty="0" smtClean="0">
                <a:hlinkClick r:id="rId9" action="ppaction://hlinksldjump"/>
              </a:rPr>
              <a:t>try yourself</a:t>
            </a:r>
            <a:endParaRPr lang="en-US" dirty="0"/>
          </a:p>
        </p:txBody>
      </p:sp>
    </p:spTree>
    <p:extLst>
      <p:ext uri="{BB962C8B-B14F-4D97-AF65-F5344CB8AC3E}">
        <p14:creationId xmlns:p14="http://schemas.microsoft.com/office/powerpoint/2010/main" val="24280628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235199"/>
            <a:ext cx="7716837" cy="1051449"/>
          </a:xfrm>
        </p:spPr>
        <p:txBody>
          <a:bodyPr/>
          <a:lstStyle/>
          <a:p>
            <a:r>
              <a:rPr lang="en-US" dirty="0" smtClean="0">
                <a:solidFill>
                  <a:srgbClr val="FF0000"/>
                </a:solidFill>
              </a:rPr>
              <a:t>1. Solve </a:t>
            </a:r>
            <a:r>
              <a:rPr lang="en-US" dirty="0" smtClean="0">
                <a:solidFill>
                  <a:srgbClr val="FF0000"/>
                </a:solidFill>
              </a:rPr>
              <a:t>by graphing</a:t>
            </a:r>
            <a:endParaRPr lang="en-US" dirty="0">
              <a:solidFill>
                <a:srgbClr val="FF0000"/>
              </a:solidFill>
            </a:endParaRPr>
          </a:p>
        </p:txBody>
      </p:sp>
      <p:sp>
        <p:nvSpPr>
          <p:cNvPr id="3" name="Content Placeholder 2"/>
          <p:cNvSpPr>
            <a:spLocks noGrp="1"/>
          </p:cNvSpPr>
          <p:nvPr>
            <p:ph idx="1"/>
          </p:nvPr>
        </p:nvSpPr>
        <p:spPr>
          <a:xfrm>
            <a:off x="329885" y="1128953"/>
            <a:ext cx="8099741" cy="5271847"/>
          </a:xfrm>
        </p:spPr>
        <p:txBody>
          <a:bodyPr/>
          <a:lstStyle/>
          <a:p>
            <a:pPr marL="0" indent="0">
              <a:buNone/>
            </a:pPr>
            <a:r>
              <a:rPr lang="en-US" dirty="0" smtClean="0"/>
              <a:t>	  x  +  y = 9</a:t>
            </a:r>
          </a:p>
          <a:p>
            <a:pPr marL="0" indent="0">
              <a:buNone/>
            </a:pPr>
            <a:r>
              <a:rPr lang="en-US" dirty="0"/>
              <a:t>	</a:t>
            </a:r>
            <a:r>
              <a:rPr lang="en-US" dirty="0" smtClean="0"/>
              <a:t>-2x + y = 6</a:t>
            </a:r>
          </a:p>
          <a:p>
            <a:pPr marL="0" indent="0">
              <a:buNone/>
            </a:pPr>
            <a:r>
              <a:rPr lang="en-US" dirty="0" smtClean="0"/>
              <a:t>The solution to the system is where the 2 graphs intersect.  It is the point (1,8).  </a:t>
            </a:r>
            <a:endParaRPr lang="en-US" dirty="0"/>
          </a:p>
        </p:txBody>
      </p:sp>
      <p:sp>
        <p:nvSpPr>
          <p:cNvPr id="4" name="Slide Number Placeholder 3"/>
          <p:cNvSpPr>
            <a:spLocks noGrp="1"/>
          </p:cNvSpPr>
          <p:nvPr>
            <p:ph type="sldNum" sz="quarter" idx="12"/>
          </p:nvPr>
        </p:nvSpPr>
        <p:spPr/>
        <p:txBody>
          <a:bodyPr/>
          <a:lstStyle/>
          <a:p>
            <a:fld id="{4382A7F7-08BF-4252-8141-63FB96055BBB}" type="slidenum">
              <a:rPr lang="en-US" smtClean="0"/>
              <a:t>5</a:t>
            </a:fld>
            <a:endParaRPr lang="en-US"/>
          </a:p>
        </p:txBody>
      </p:sp>
      <p:pic>
        <p:nvPicPr>
          <p:cNvPr id="6" name="Picture 5" descr="solution graph (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57" y="2888626"/>
            <a:ext cx="4134798" cy="3101099"/>
          </a:xfrm>
          <a:prstGeom prst="rect">
            <a:avLst/>
          </a:prstGeom>
        </p:spPr>
      </p:pic>
      <p:sp>
        <p:nvSpPr>
          <p:cNvPr id="7" name="TextBox 6"/>
          <p:cNvSpPr txBox="1"/>
          <p:nvPr/>
        </p:nvSpPr>
        <p:spPr>
          <a:xfrm>
            <a:off x="482285" y="64126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3" action="ppaction://hlinksldjump"/>
              </a:rPr>
              <a:t>home	</a:t>
            </a:r>
            <a:r>
              <a:rPr lang="en-US" dirty="0" smtClean="0"/>
              <a:t>    </a:t>
            </a:r>
            <a:r>
              <a:rPr lang="en-US" dirty="0" smtClean="0">
                <a:hlinkClick r:id="rId4" action="ppaction://hlinksldjump"/>
              </a:rPr>
              <a:t>graphing</a:t>
            </a:r>
            <a:r>
              <a:rPr lang="en-US" dirty="0" smtClean="0"/>
              <a:t>     </a:t>
            </a:r>
            <a:r>
              <a:rPr lang="en-US" dirty="0" smtClean="0">
                <a:hlinkClick r:id="rId5" action="ppaction://hlinksldjump"/>
              </a:rPr>
              <a:t>substitution</a:t>
            </a:r>
            <a:r>
              <a:rPr lang="en-US" dirty="0" smtClean="0"/>
              <a:t>    </a:t>
            </a:r>
            <a:r>
              <a:rPr lang="en-US" dirty="0" smtClean="0">
                <a:hlinkClick r:id="rId6" action="ppaction://hlinksldjump"/>
              </a:rPr>
              <a:t>elimination </a:t>
            </a:r>
            <a:r>
              <a:rPr lang="en-US" dirty="0" smtClean="0"/>
              <a:t>   </a:t>
            </a:r>
            <a:r>
              <a:rPr lang="en-US" dirty="0" smtClean="0">
                <a:hlinkClick r:id="rId7" action="ppaction://hlinksldjump"/>
              </a:rPr>
              <a:t>try yourself</a:t>
            </a:r>
            <a:endParaRPr lang="en-US" dirty="0"/>
          </a:p>
        </p:txBody>
      </p:sp>
    </p:spTree>
    <p:extLst>
      <p:ext uri="{BB962C8B-B14F-4D97-AF65-F5344CB8AC3E}">
        <p14:creationId xmlns:p14="http://schemas.microsoft.com/office/powerpoint/2010/main" val="13082318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445378"/>
            <a:ext cx="7716837" cy="652216"/>
          </a:xfrm>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 Solve </a:t>
            </a:r>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by Substitution</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286648"/>
            <a:ext cx="8099741" cy="4973610"/>
          </a:xfrm>
        </p:spPr>
        <p:txBody>
          <a:bodyPr>
            <a:normAutofit fontScale="77500" lnSpcReduction="20000"/>
          </a:bodyPr>
          <a:lstStyle/>
          <a:p>
            <a:pPr marL="0" indent="0">
              <a:buNone/>
            </a:pPr>
            <a:r>
              <a:rPr lang="en-US" dirty="0" smtClean="0"/>
              <a:t>	  x  +  y = 9</a:t>
            </a:r>
          </a:p>
          <a:p>
            <a:pPr marL="0" indent="0">
              <a:buNone/>
            </a:pPr>
            <a:r>
              <a:rPr lang="en-US" dirty="0"/>
              <a:t>	</a:t>
            </a:r>
            <a:r>
              <a:rPr lang="en-US" dirty="0" smtClean="0"/>
              <a:t>-2x + y = 6</a:t>
            </a:r>
          </a:p>
          <a:p>
            <a:pPr marL="0" indent="0">
              <a:buNone/>
            </a:pPr>
            <a:r>
              <a:rPr lang="en-US" dirty="0" smtClean="0"/>
              <a:t>Think How…</a:t>
            </a:r>
          </a:p>
          <a:p>
            <a:pPr marL="457200" indent="-457200">
              <a:buAutoNum type="arabicPeriod"/>
            </a:pPr>
            <a:r>
              <a:rPr lang="en-US" dirty="0" smtClean="0"/>
              <a:t>Solve one equation for one variable, either x or y</a:t>
            </a:r>
          </a:p>
          <a:p>
            <a:pPr marL="457200" indent="-457200">
              <a:buAutoNum type="arabicPeriod"/>
            </a:pPr>
            <a:r>
              <a:rPr lang="en-US" dirty="0" smtClean="0"/>
              <a:t>Substitute into your step 1 value for either x or y into your 2</a:t>
            </a:r>
            <a:r>
              <a:rPr lang="en-US" baseline="30000" dirty="0" smtClean="0"/>
              <a:t>nd</a:t>
            </a:r>
            <a:r>
              <a:rPr lang="en-US" dirty="0" smtClean="0"/>
              <a:t> equation for get a numeric value for one of the variable.  This is half of your solution.</a:t>
            </a:r>
          </a:p>
          <a:p>
            <a:pPr marL="457200" indent="-457200">
              <a:buAutoNum type="arabicPeriod"/>
            </a:pPr>
            <a:r>
              <a:rPr lang="en-US" dirty="0" smtClean="0"/>
              <a:t>Take the number you got in your step 2 and substitute back in to get a numeric answer for your other variable. This will be the other half of your solution and you will be done.</a:t>
            </a:r>
          </a:p>
          <a:p>
            <a:pPr marL="0" indent="0">
              <a:buNone/>
            </a:pPr>
            <a:r>
              <a:rPr lang="en-US" dirty="0" smtClean="0"/>
              <a:t>Let’s get started.. Which variable do you want to solve for first? Click on your choice below:</a:t>
            </a:r>
          </a:p>
          <a:p>
            <a:pPr marL="0" indent="0">
              <a:buNone/>
            </a:pPr>
            <a:r>
              <a:rPr lang="en-US" dirty="0" smtClean="0"/>
              <a:t>	solve for </a:t>
            </a:r>
            <a:r>
              <a:rPr lang="en-US" dirty="0" smtClean="0">
                <a:solidFill>
                  <a:srgbClr val="FF0000"/>
                </a:solidFill>
              </a:rPr>
              <a:t>x first	</a:t>
            </a:r>
            <a:r>
              <a:rPr lang="en-US" dirty="0" smtClean="0"/>
              <a:t>	solve for </a:t>
            </a:r>
            <a:r>
              <a:rPr lang="en-US" dirty="0" smtClean="0">
                <a:solidFill>
                  <a:srgbClr val="0000FF"/>
                </a:solidFill>
              </a:rPr>
              <a:t>y first</a:t>
            </a:r>
          </a:p>
        </p:txBody>
      </p:sp>
      <p:sp>
        <p:nvSpPr>
          <p:cNvPr id="4" name="Slide Number Placeholder 3"/>
          <p:cNvSpPr>
            <a:spLocks noGrp="1"/>
          </p:cNvSpPr>
          <p:nvPr>
            <p:ph type="sldNum" sz="quarter" idx="12"/>
          </p:nvPr>
        </p:nvSpPr>
        <p:spPr/>
        <p:txBody>
          <a:bodyPr/>
          <a:lstStyle/>
          <a:p>
            <a:fld id="{4382A7F7-08BF-4252-8141-63FB96055BBB}" type="slidenum">
              <a:rPr lang="en-US" smtClean="0"/>
              <a:t>6</a:t>
            </a:fld>
            <a:endParaRPr lang="en-US"/>
          </a:p>
        </p:txBody>
      </p:sp>
      <p:sp>
        <p:nvSpPr>
          <p:cNvPr id="5" name="TextBox 4"/>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2" action="ppaction://hlinksldjump"/>
              </a:rPr>
              <a:t>home	</a:t>
            </a:r>
            <a:r>
              <a:rPr lang="en-US" dirty="0" smtClean="0"/>
              <a:t>    </a:t>
            </a:r>
            <a:r>
              <a:rPr lang="en-US" dirty="0" smtClean="0">
                <a:hlinkClick r:id="rId3" action="ppaction://hlinksldjump"/>
              </a:rPr>
              <a:t>graphing</a:t>
            </a:r>
            <a:r>
              <a:rPr lang="en-US" dirty="0" smtClean="0"/>
              <a:t>     </a:t>
            </a:r>
            <a:r>
              <a:rPr lang="en-US" dirty="0" smtClean="0">
                <a:hlinkClick r:id="rId4" action="ppaction://hlinksldjump"/>
              </a:rPr>
              <a:t>substitution</a:t>
            </a:r>
            <a:r>
              <a:rPr lang="en-US" dirty="0" smtClean="0"/>
              <a:t>    </a:t>
            </a:r>
            <a:r>
              <a:rPr lang="en-US" dirty="0" smtClean="0">
                <a:hlinkClick r:id="rId5" action="ppaction://hlinksldjump"/>
              </a:rPr>
              <a:t>elimination </a:t>
            </a:r>
            <a:r>
              <a:rPr lang="en-US" dirty="0" smtClean="0"/>
              <a:t>   </a:t>
            </a:r>
            <a:r>
              <a:rPr lang="en-US" dirty="0" smtClean="0">
                <a:hlinkClick r:id="rId6" action="ppaction://hlinksldjump"/>
              </a:rPr>
              <a:t>try yourself</a:t>
            </a:r>
            <a:endParaRPr lang="en-US" dirty="0"/>
          </a:p>
        </p:txBody>
      </p:sp>
    </p:spTree>
    <p:extLst>
      <p:ext uri="{BB962C8B-B14F-4D97-AF65-F5344CB8AC3E}">
        <p14:creationId xmlns:p14="http://schemas.microsoft.com/office/powerpoint/2010/main" val="19672546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834" y="362901"/>
            <a:ext cx="8078647" cy="968054"/>
          </a:xfrm>
        </p:spPr>
        <p:txBody>
          <a:bodyPr/>
          <a:lstStyle/>
          <a:p>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 Solve </a:t>
            </a: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by Substitution-</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solve for </a:t>
            </a:r>
            <a:r>
              <a:rPr lang="en-US" sz="3600" b="1" dirty="0" smtClean="0">
                <a:ln w="19050">
                  <a:solidFill>
                    <a:schemeClr val="tx2">
                      <a:tint val="1000"/>
                    </a:schemeClr>
                  </a:solidFill>
                  <a:prstDash val="solid"/>
                </a:ln>
                <a:solidFill>
                  <a:srgbClr val="0000FF"/>
                </a:solidFill>
                <a:effectLst>
                  <a:outerShdw blurRad="50000" dist="50800" dir="7500000" algn="tl">
                    <a:srgbClr val="000000">
                      <a:shade val="5000"/>
                      <a:alpha val="35000"/>
                    </a:srgbClr>
                  </a:outerShdw>
                </a:effectLst>
              </a:rPr>
              <a:t>y first</a:t>
            </a: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endPar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583566"/>
            <a:ext cx="8099741" cy="4817233"/>
          </a:xfrm>
        </p:spPr>
        <p:txBody>
          <a:bodyPr>
            <a:normAutofit lnSpcReduction="10000"/>
          </a:bodyPr>
          <a:lstStyle/>
          <a:p>
            <a:pPr marL="0" indent="0">
              <a:buNone/>
            </a:pPr>
            <a:r>
              <a:rPr lang="en-US" dirty="0" smtClean="0"/>
              <a:t>	  x  +  y = 9  </a:t>
            </a:r>
            <a:r>
              <a:rPr lang="en-US" dirty="0" smtClean="0">
                <a:sym typeface="Wingdings"/>
              </a:rPr>
              <a:t>------&gt; step 1: </a:t>
            </a:r>
            <a:r>
              <a:rPr lang="en-US" dirty="0" smtClean="0">
                <a:solidFill>
                  <a:srgbClr val="0000FF"/>
                </a:solidFill>
                <a:effectLst>
                  <a:glow rad="228600">
                    <a:schemeClr val="accent3">
                      <a:satMod val="175000"/>
                      <a:alpha val="40000"/>
                    </a:schemeClr>
                  </a:glow>
                  <a:outerShdw blurRad="38100" dist="38100" dir="2700000" algn="tl">
                    <a:srgbClr val="000000">
                      <a:alpha val="43137"/>
                    </a:srgbClr>
                  </a:outerShdw>
                </a:effectLst>
                <a:sym typeface="Wingdings"/>
              </a:rPr>
              <a:t>y</a:t>
            </a:r>
            <a:r>
              <a:rPr lang="en-US" dirty="0" smtClean="0">
                <a:effectLst>
                  <a:glow rad="228600">
                    <a:schemeClr val="accent3">
                      <a:satMod val="175000"/>
                      <a:alpha val="40000"/>
                    </a:schemeClr>
                  </a:glow>
                  <a:outerShdw blurRad="38100" dist="38100" dir="2700000" algn="tl">
                    <a:srgbClr val="000000">
                      <a:alpha val="43137"/>
                    </a:srgbClr>
                  </a:outerShdw>
                </a:effectLst>
                <a:sym typeface="Wingdings"/>
              </a:rPr>
              <a:t> = 9 - x</a:t>
            </a:r>
            <a:endParaRPr lang="en-US" dirty="0" smtClean="0">
              <a:effectLst>
                <a:glow rad="228600">
                  <a:schemeClr val="accent3">
                    <a:satMod val="175000"/>
                    <a:alpha val="40000"/>
                  </a:schemeClr>
                </a:glow>
                <a:outerShdw blurRad="38100" dist="38100" dir="2700000" algn="tl">
                  <a:srgbClr val="000000">
                    <a:alpha val="43137"/>
                  </a:srgbClr>
                </a:outerShdw>
              </a:effectLst>
            </a:endParaRPr>
          </a:p>
          <a:p>
            <a:pPr marL="0" indent="0">
              <a:buNone/>
            </a:pPr>
            <a:r>
              <a:rPr lang="en-US" dirty="0"/>
              <a:t>	</a:t>
            </a:r>
            <a:r>
              <a:rPr lang="en-US" dirty="0" smtClean="0"/>
              <a:t>-2x + </a:t>
            </a:r>
            <a:r>
              <a:rPr lang="en-US" dirty="0" smtClean="0">
                <a:solidFill>
                  <a:srgbClr val="0000FF"/>
                </a:solidFill>
              </a:rPr>
              <a:t>y</a:t>
            </a:r>
            <a:r>
              <a:rPr lang="en-US" dirty="0" smtClean="0"/>
              <a:t> = 6</a:t>
            </a:r>
          </a:p>
          <a:p>
            <a:pPr marL="0" indent="0">
              <a:buNone/>
            </a:pPr>
            <a:r>
              <a:rPr lang="en-US" dirty="0" smtClean="0"/>
              <a:t>Step 2:  			step 3:</a:t>
            </a:r>
          </a:p>
          <a:p>
            <a:pPr marL="0" indent="0">
              <a:buNone/>
            </a:pPr>
            <a:r>
              <a:rPr lang="en-US" dirty="0" smtClean="0"/>
              <a:t>-2x + </a:t>
            </a:r>
            <a:r>
              <a:rPr lang="en-US" dirty="0" smtClean="0">
                <a:solidFill>
                  <a:srgbClr val="0000FF"/>
                </a:solidFill>
              </a:rPr>
              <a:t>(</a:t>
            </a:r>
            <a:r>
              <a:rPr lang="en-US" dirty="0" smtClean="0"/>
              <a:t> </a:t>
            </a:r>
            <a:r>
              <a:rPr lang="en-US" dirty="0" smtClean="0">
                <a:effectLst>
                  <a:glow rad="228600">
                    <a:schemeClr val="accent3">
                      <a:satMod val="175000"/>
                      <a:alpha val="40000"/>
                    </a:schemeClr>
                  </a:glow>
                  <a:outerShdw blurRad="38100" dist="38100" dir="2700000" algn="tl">
                    <a:srgbClr val="000000">
                      <a:alpha val="43137"/>
                    </a:srgbClr>
                  </a:outerShdw>
                </a:effectLst>
              </a:rPr>
              <a:t>9 – x</a:t>
            </a:r>
            <a:r>
              <a:rPr lang="en-US" dirty="0" smtClean="0">
                <a:solidFill>
                  <a:srgbClr val="0000FF"/>
                </a:solidFill>
              </a:rPr>
              <a:t>)</a:t>
            </a:r>
            <a:r>
              <a:rPr lang="en-US" dirty="0" smtClean="0"/>
              <a:t> = 6		</a:t>
            </a:r>
            <a:r>
              <a:rPr lang="en-US" dirty="0" smtClean="0">
                <a:solidFill>
                  <a:srgbClr val="0000FF"/>
                </a:solidFill>
                <a:effectLst>
                  <a:glow rad="228600">
                    <a:schemeClr val="accent3">
                      <a:satMod val="175000"/>
                      <a:alpha val="40000"/>
                    </a:schemeClr>
                  </a:glow>
                  <a:outerShdw blurRad="38100" dist="38100" dir="2700000" algn="tl">
                    <a:srgbClr val="000000">
                      <a:alpha val="43137"/>
                    </a:srgbClr>
                  </a:outerShdw>
                </a:effectLst>
              </a:rPr>
              <a:t>y</a:t>
            </a:r>
            <a:r>
              <a:rPr lang="en-US" dirty="0" smtClean="0">
                <a:effectLst>
                  <a:glow rad="228600">
                    <a:schemeClr val="accent3">
                      <a:satMod val="175000"/>
                      <a:alpha val="40000"/>
                    </a:schemeClr>
                  </a:glow>
                  <a:outerShdw blurRad="38100" dist="38100" dir="2700000" algn="tl">
                    <a:srgbClr val="000000">
                      <a:alpha val="43137"/>
                    </a:srgbClr>
                  </a:outerShdw>
                </a:effectLst>
              </a:rPr>
              <a:t> = 9 - </a:t>
            </a:r>
            <a:r>
              <a:rPr lang="en-US" dirty="0" smtClean="0">
                <a:solidFill>
                  <a:srgbClr val="FF0000"/>
                </a:solidFill>
                <a:effectLst>
                  <a:glow rad="228600">
                    <a:schemeClr val="accent3">
                      <a:satMod val="175000"/>
                      <a:alpha val="40000"/>
                    </a:schemeClr>
                  </a:glow>
                  <a:outerShdw blurRad="38100" dist="38100" dir="2700000" algn="tl">
                    <a:srgbClr val="000000">
                      <a:alpha val="43137"/>
                    </a:srgbClr>
                  </a:outerShdw>
                </a:effectLst>
              </a:rPr>
              <a:t>x</a:t>
            </a:r>
          </a:p>
          <a:p>
            <a:pPr marL="0" indent="0">
              <a:buNone/>
            </a:pPr>
            <a:r>
              <a:rPr lang="en-US" dirty="0" smtClean="0"/>
              <a:t>-2x + 9 – x = 6		</a:t>
            </a:r>
            <a:r>
              <a:rPr lang="en-US" dirty="0" smtClean="0">
                <a:solidFill>
                  <a:srgbClr val="3366FF"/>
                </a:solidFill>
              </a:rPr>
              <a:t>y</a:t>
            </a:r>
            <a:r>
              <a:rPr lang="en-US" dirty="0" smtClean="0"/>
              <a:t> = 9 - </a:t>
            </a:r>
            <a:r>
              <a:rPr lang="en-US" dirty="0" smtClean="0">
                <a:solidFill>
                  <a:srgbClr val="FF0000"/>
                </a:solidFill>
              </a:rPr>
              <a:t>1</a:t>
            </a:r>
          </a:p>
          <a:p>
            <a:pPr marL="0" indent="0">
              <a:buNone/>
            </a:pPr>
            <a:r>
              <a:rPr lang="en-US" dirty="0" smtClean="0"/>
              <a:t>-3x + 9 = 6			</a:t>
            </a:r>
            <a:r>
              <a:rPr lang="en-US" dirty="0" smtClean="0">
                <a:solidFill>
                  <a:srgbClr val="0000FF"/>
                </a:solidFill>
              </a:rPr>
              <a:t>y = 8</a:t>
            </a:r>
          </a:p>
          <a:p>
            <a:pPr marL="0" indent="0">
              <a:buNone/>
            </a:pPr>
            <a:r>
              <a:rPr lang="en-US" dirty="0" smtClean="0"/>
              <a:t>-3x = -3			SOLUTION ( x, y) = (</a:t>
            </a:r>
            <a:r>
              <a:rPr lang="en-US" dirty="0" smtClean="0">
                <a:solidFill>
                  <a:srgbClr val="FF0000"/>
                </a:solidFill>
              </a:rPr>
              <a:t>1</a:t>
            </a:r>
            <a:r>
              <a:rPr lang="en-US" dirty="0" smtClean="0"/>
              <a:t>, </a:t>
            </a:r>
            <a:r>
              <a:rPr lang="en-US" dirty="0" smtClean="0">
                <a:solidFill>
                  <a:srgbClr val="0000FF"/>
                </a:solidFill>
              </a:rPr>
              <a:t>8</a:t>
            </a:r>
            <a:r>
              <a:rPr lang="en-US" dirty="0" smtClean="0"/>
              <a:t>)</a:t>
            </a:r>
          </a:p>
          <a:p>
            <a:pPr marL="0" indent="0">
              <a:buNone/>
            </a:pPr>
            <a:r>
              <a:rPr lang="en-US" dirty="0">
                <a:solidFill>
                  <a:srgbClr val="FF0000"/>
                </a:solidFill>
              </a:rPr>
              <a:t> </a:t>
            </a:r>
            <a:r>
              <a:rPr lang="en-US" dirty="0" smtClean="0">
                <a:solidFill>
                  <a:srgbClr val="FF0000"/>
                </a:solidFill>
              </a:rPr>
              <a:t>x = 1</a:t>
            </a:r>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7</a:t>
            </a:fld>
            <a:endParaRPr lang="en-US" dirty="0"/>
          </a:p>
        </p:txBody>
      </p:sp>
      <p:sp>
        <p:nvSpPr>
          <p:cNvPr id="6" name="TextBox 5"/>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2" action="ppaction://hlinksldjump"/>
              </a:rPr>
              <a:t>home	</a:t>
            </a:r>
            <a:r>
              <a:rPr lang="en-US" dirty="0" smtClean="0"/>
              <a:t>    </a:t>
            </a:r>
            <a:r>
              <a:rPr lang="en-US" dirty="0" smtClean="0">
                <a:hlinkClick r:id="rId3" action="ppaction://hlinksldjump"/>
              </a:rPr>
              <a:t>graphing</a:t>
            </a:r>
            <a:r>
              <a:rPr lang="en-US" dirty="0" smtClean="0"/>
              <a:t>     </a:t>
            </a:r>
            <a:r>
              <a:rPr lang="en-US" dirty="0" smtClean="0">
                <a:hlinkClick r:id="rId4" action="ppaction://hlinksldjump"/>
              </a:rPr>
              <a:t>substitution</a:t>
            </a:r>
            <a:r>
              <a:rPr lang="en-US" dirty="0" smtClean="0"/>
              <a:t>    </a:t>
            </a:r>
            <a:r>
              <a:rPr lang="en-US" dirty="0" smtClean="0">
                <a:hlinkClick r:id="rId5" action="ppaction://hlinksldjump"/>
              </a:rPr>
              <a:t>elimination </a:t>
            </a:r>
            <a:r>
              <a:rPr lang="en-US" dirty="0" smtClean="0"/>
              <a:t>   </a:t>
            </a:r>
            <a:r>
              <a:rPr lang="en-US" dirty="0" smtClean="0">
                <a:hlinkClick r:id="rId6" action="ppaction://hlinksldjump"/>
              </a:rPr>
              <a:t>try yourself</a:t>
            </a:r>
            <a:endParaRPr lang="en-US" dirty="0"/>
          </a:p>
        </p:txBody>
      </p:sp>
    </p:spTree>
    <p:extLst>
      <p:ext uri="{BB962C8B-B14F-4D97-AF65-F5344CB8AC3E}">
        <p14:creationId xmlns:p14="http://schemas.microsoft.com/office/powerpoint/2010/main" val="37710954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834" y="362901"/>
            <a:ext cx="8078647" cy="968054"/>
          </a:xfrm>
        </p:spPr>
        <p:txBody>
          <a:bodyPr/>
          <a:lstStyle/>
          <a:p>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 Solve </a:t>
            </a: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by Substitution-</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solve for </a:t>
            </a:r>
            <a:r>
              <a:rPr lang="en-US" sz="36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x first</a:t>
            </a: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a:r>
            <a:b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br>
            <a:endParaRPr lang="en-US"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3" name="Content Placeholder 2"/>
          <p:cNvSpPr>
            <a:spLocks noGrp="1"/>
          </p:cNvSpPr>
          <p:nvPr>
            <p:ph idx="1"/>
          </p:nvPr>
        </p:nvSpPr>
        <p:spPr>
          <a:xfrm>
            <a:off x="329885" y="1583566"/>
            <a:ext cx="8099741" cy="4817233"/>
          </a:xfrm>
        </p:spPr>
        <p:txBody>
          <a:bodyPr>
            <a:normAutofit lnSpcReduction="10000"/>
          </a:bodyPr>
          <a:lstStyle/>
          <a:p>
            <a:pPr marL="0" indent="0">
              <a:buNone/>
            </a:pPr>
            <a:r>
              <a:rPr lang="en-US" dirty="0" smtClean="0"/>
              <a:t>	  x  +  y = 9  </a:t>
            </a:r>
            <a:r>
              <a:rPr lang="en-US" dirty="0" smtClean="0">
                <a:sym typeface="Wingdings"/>
              </a:rPr>
              <a:t>------&gt; step 1:</a:t>
            </a:r>
            <a:r>
              <a:rPr lang="en-US" dirty="0" smtClean="0">
                <a:solidFill>
                  <a:srgbClr val="FF0000"/>
                </a:solidFill>
                <a:sym typeface="Wingdings"/>
              </a:rPr>
              <a:t> </a:t>
            </a:r>
            <a:r>
              <a:rPr lang="en-US" dirty="0">
                <a:solidFill>
                  <a:srgbClr val="FF0000"/>
                </a:solidFill>
                <a:effectLst>
                  <a:glow rad="228600">
                    <a:schemeClr val="accent3">
                      <a:satMod val="175000"/>
                      <a:alpha val="40000"/>
                    </a:schemeClr>
                  </a:glow>
                  <a:outerShdw blurRad="38100" dist="38100" dir="2700000" algn="tl">
                    <a:srgbClr val="000000">
                      <a:alpha val="43137"/>
                    </a:srgbClr>
                  </a:outerShdw>
                </a:effectLst>
                <a:sym typeface="Wingdings"/>
              </a:rPr>
              <a:t>x</a:t>
            </a:r>
            <a:r>
              <a:rPr lang="en-US" dirty="0" smtClean="0">
                <a:effectLst>
                  <a:glow rad="228600">
                    <a:schemeClr val="accent3">
                      <a:satMod val="175000"/>
                      <a:alpha val="40000"/>
                    </a:schemeClr>
                  </a:glow>
                  <a:outerShdw blurRad="38100" dist="38100" dir="2700000" algn="tl">
                    <a:srgbClr val="000000">
                      <a:alpha val="43137"/>
                    </a:srgbClr>
                  </a:outerShdw>
                </a:effectLst>
                <a:sym typeface="Wingdings"/>
              </a:rPr>
              <a:t> = 9 - y</a:t>
            </a:r>
            <a:endParaRPr lang="en-US" dirty="0" smtClean="0">
              <a:effectLst>
                <a:glow rad="228600">
                  <a:schemeClr val="accent3">
                    <a:satMod val="175000"/>
                    <a:alpha val="40000"/>
                  </a:schemeClr>
                </a:glow>
                <a:outerShdw blurRad="38100" dist="38100" dir="2700000" algn="tl">
                  <a:srgbClr val="000000">
                    <a:alpha val="43137"/>
                  </a:srgbClr>
                </a:outerShdw>
              </a:effectLst>
            </a:endParaRPr>
          </a:p>
          <a:p>
            <a:pPr marL="0" indent="0">
              <a:buNone/>
            </a:pPr>
            <a:r>
              <a:rPr lang="en-US" dirty="0"/>
              <a:t>	</a:t>
            </a:r>
            <a:r>
              <a:rPr lang="en-US" dirty="0" smtClean="0"/>
              <a:t>-2</a:t>
            </a:r>
            <a:r>
              <a:rPr lang="en-US" dirty="0" smtClean="0">
                <a:solidFill>
                  <a:srgbClr val="FF0000"/>
                </a:solidFill>
              </a:rPr>
              <a:t>x</a:t>
            </a:r>
            <a:r>
              <a:rPr lang="en-US" dirty="0" smtClean="0"/>
              <a:t> + y = 6</a:t>
            </a:r>
          </a:p>
          <a:p>
            <a:pPr marL="0" indent="0">
              <a:buNone/>
            </a:pPr>
            <a:r>
              <a:rPr lang="en-US" dirty="0" smtClean="0"/>
              <a:t>Step 2:  			step 3:</a:t>
            </a:r>
          </a:p>
          <a:p>
            <a:pPr marL="0" indent="0">
              <a:buNone/>
            </a:pPr>
            <a:r>
              <a:rPr lang="en-US" dirty="0" smtClean="0"/>
              <a:t>-2</a:t>
            </a:r>
            <a:r>
              <a:rPr lang="en-US" dirty="0" smtClean="0">
                <a:solidFill>
                  <a:srgbClr val="FF0000"/>
                </a:solidFill>
              </a:rPr>
              <a:t>(</a:t>
            </a:r>
            <a:r>
              <a:rPr lang="en-US" dirty="0" smtClean="0"/>
              <a:t> </a:t>
            </a:r>
            <a:r>
              <a:rPr lang="en-US" dirty="0" smtClean="0">
                <a:effectLst>
                  <a:glow rad="228600">
                    <a:schemeClr val="accent3">
                      <a:satMod val="175000"/>
                      <a:alpha val="40000"/>
                    </a:schemeClr>
                  </a:glow>
                  <a:outerShdw blurRad="38100" dist="38100" dir="2700000" algn="tl">
                    <a:srgbClr val="000000">
                      <a:alpha val="43137"/>
                    </a:srgbClr>
                  </a:outerShdw>
                </a:effectLst>
              </a:rPr>
              <a:t>9 – y</a:t>
            </a:r>
            <a:r>
              <a:rPr lang="en-US" dirty="0" smtClean="0">
                <a:solidFill>
                  <a:srgbClr val="FF0000"/>
                </a:solidFill>
              </a:rPr>
              <a:t>)</a:t>
            </a:r>
            <a:r>
              <a:rPr lang="en-US" dirty="0" smtClean="0"/>
              <a:t>+ y = 6		</a:t>
            </a:r>
            <a:r>
              <a:rPr lang="en-US" dirty="0">
                <a:solidFill>
                  <a:srgbClr val="FF0000"/>
                </a:solidFill>
                <a:effectLst>
                  <a:glow rad="228600">
                    <a:schemeClr val="accent3">
                      <a:satMod val="175000"/>
                      <a:alpha val="40000"/>
                    </a:schemeClr>
                  </a:glow>
                  <a:outerShdw blurRad="38100" dist="38100" dir="2700000" algn="tl">
                    <a:srgbClr val="000000">
                      <a:alpha val="43137"/>
                    </a:srgbClr>
                  </a:outerShdw>
                </a:effectLst>
              </a:rPr>
              <a:t>x</a:t>
            </a:r>
            <a:r>
              <a:rPr lang="en-US" dirty="0" smtClean="0">
                <a:effectLst>
                  <a:glow rad="228600">
                    <a:schemeClr val="accent3">
                      <a:satMod val="175000"/>
                      <a:alpha val="40000"/>
                    </a:schemeClr>
                  </a:glow>
                  <a:outerShdw blurRad="38100" dist="38100" dir="2700000" algn="tl">
                    <a:srgbClr val="000000">
                      <a:alpha val="43137"/>
                    </a:srgbClr>
                  </a:outerShdw>
                </a:effectLst>
              </a:rPr>
              <a:t> = 9 -</a:t>
            </a:r>
            <a:r>
              <a:rPr lang="en-US" dirty="0" smtClean="0">
                <a:solidFill>
                  <a:srgbClr val="0000FF"/>
                </a:solidFill>
                <a:effectLst>
                  <a:glow rad="228600">
                    <a:schemeClr val="accent3">
                      <a:satMod val="175000"/>
                      <a:alpha val="40000"/>
                    </a:schemeClr>
                  </a:glow>
                  <a:outerShdw blurRad="38100" dist="38100" dir="2700000" algn="tl">
                    <a:srgbClr val="000000">
                      <a:alpha val="43137"/>
                    </a:srgbClr>
                  </a:outerShdw>
                </a:effectLst>
              </a:rPr>
              <a:t> </a:t>
            </a:r>
            <a:r>
              <a:rPr lang="en-US" dirty="0">
                <a:solidFill>
                  <a:srgbClr val="0000FF"/>
                </a:solidFill>
                <a:effectLst>
                  <a:glow rad="228600">
                    <a:schemeClr val="accent3">
                      <a:satMod val="175000"/>
                      <a:alpha val="40000"/>
                    </a:schemeClr>
                  </a:glow>
                  <a:outerShdw blurRad="38100" dist="38100" dir="2700000" algn="tl">
                    <a:srgbClr val="000000">
                      <a:alpha val="43137"/>
                    </a:srgbClr>
                  </a:outerShdw>
                </a:effectLst>
              </a:rPr>
              <a:t>y</a:t>
            </a:r>
            <a:endParaRPr lang="en-US" dirty="0" smtClean="0">
              <a:solidFill>
                <a:srgbClr val="0000FF"/>
              </a:solidFill>
              <a:effectLst>
                <a:glow rad="228600">
                  <a:schemeClr val="accent3">
                    <a:satMod val="175000"/>
                    <a:alpha val="40000"/>
                  </a:schemeClr>
                </a:glow>
                <a:outerShdw blurRad="38100" dist="38100" dir="2700000" algn="tl">
                  <a:srgbClr val="000000">
                    <a:alpha val="43137"/>
                  </a:srgbClr>
                </a:outerShdw>
              </a:effectLst>
            </a:endParaRPr>
          </a:p>
          <a:p>
            <a:pPr marL="0" indent="0">
              <a:buNone/>
            </a:pPr>
            <a:r>
              <a:rPr lang="en-US" dirty="0" smtClean="0"/>
              <a:t>-18 + 2y + y = 6		</a:t>
            </a:r>
            <a:r>
              <a:rPr lang="en-US" dirty="0" smtClean="0">
                <a:solidFill>
                  <a:srgbClr val="FF0000"/>
                </a:solidFill>
              </a:rPr>
              <a:t>x</a:t>
            </a:r>
            <a:r>
              <a:rPr lang="en-US" dirty="0" smtClean="0"/>
              <a:t> = 9 - </a:t>
            </a:r>
            <a:r>
              <a:rPr lang="en-US" dirty="0">
                <a:solidFill>
                  <a:srgbClr val="0000FF"/>
                </a:solidFill>
              </a:rPr>
              <a:t>8</a:t>
            </a:r>
            <a:endParaRPr lang="en-US" dirty="0" smtClean="0">
              <a:solidFill>
                <a:srgbClr val="0000FF"/>
              </a:solidFill>
            </a:endParaRPr>
          </a:p>
          <a:p>
            <a:pPr marL="0" indent="0">
              <a:buNone/>
            </a:pPr>
            <a:r>
              <a:rPr lang="en-US" dirty="0" smtClean="0"/>
              <a:t>-18 + 3y = 6			</a:t>
            </a:r>
            <a:r>
              <a:rPr lang="en-US" dirty="0" smtClean="0">
                <a:solidFill>
                  <a:srgbClr val="FF0000"/>
                </a:solidFill>
              </a:rPr>
              <a:t>x = 1</a:t>
            </a:r>
          </a:p>
          <a:p>
            <a:pPr marL="0" indent="0">
              <a:buNone/>
            </a:pPr>
            <a:r>
              <a:rPr lang="en-US" dirty="0" smtClean="0"/>
              <a:t>3y = 24			SOLUTION ( x, y) = (</a:t>
            </a:r>
            <a:r>
              <a:rPr lang="en-US" dirty="0" smtClean="0">
                <a:solidFill>
                  <a:srgbClr val="FF0000"/>
                </a:solidFill>
              </a:rPr>
              <a:t>1</a:t>
            </a:r>
            <a:r>
              <a:rPr lang="en-US" dirty="0" smtClean="0"/>
              <a:t>, </a:t>
            </a:r>
            <a:r>
              <a:rPr lang="en-US" dirty="0" smtClean="0">
                <a:solidFill>
                  <a:srgbClr val="0000FF"/>
                </a:solidFill>
              </a:rPr>
              <a:t>8</a:t>
            </a:r>
            <a:r>
              <a:rPr lang="en-US" dirty="0" smtClean="0"/>
              <a:t>)</a:t>
            </a:r>
          </a:p>
          <a:p>
            <a:pPr marL="0" indent="0">
              <a:buNone/>
            </a:pPr>
            <a:r>
              <a:rPr lang="en-US" dirty="0">
                <a:solidFill>
                  <a:srgbClr val="0000FF"/>
                </a:solidFill>
              </a:rPr>
              <a:t> </a:t>
            </a:r>
            <a:r>
              <a:rPr lang="en-US" dirty="0" smtClean="0">
                <a:solidFill>
                  <a:srgbClr val="0000FF"/>
                </a:solidFill>
              </a:rPr>
              <a:t>y = 8</a:t>
            </a:r>
          </a:p>
          <a:p>
            <a:pPr marL="0" indent="0">
              <a:buNone/>
            </a:pPr>
            <a:endParaRPr lang="en-US" dirty="0" smtClean="0"/>
          </a:p>
        </p:txBody>
      </p:sp>
      <p:sp>
        <p:nvSpPr>
          <p:cNvPr id="4" name="Slide Number Placeholder 3"/>
          <p:cNvSpPr>
            <a:spLocks noGrp="1"/>
          </p:cNvSpPr>
          <p:nvPr>
            <p:ph type="sldNum" sz="quarter" idx="12"/>
          </p:nvPr>
        </p:nvSpPr>
        <p:spPr/>
        <p:txBody>
          <a:bodyPr/>
          <a:lstStyle/>
          <a:p>
            <a:fld id="{4382A7F7-08BF-4252-8141-63FB96055BBB}" type="slidenum">
              <a:rPr lang="en-US" smtClean="0"/>
              <a:t>8</a:t>
            </a:fld>
            <a:endParaRPr lang="en-US" dirty="0"/>
          </a:p>
        </p:txBody>
      </p:sp>
      <p:sp>
        <p:nvSpPr>
          <p:cNvPr id="6" name="TextBox 5"/>
          <p:cNvSpPr txBox="1"/>
          <p:nvPr/>
        </p:nvSpPr>
        <p:spPr>
          <a:xfrm>
            <a:off x="329885" y="6260258"/>
            <a:ext cx="8692470" cy="369332"/>
          </a:xfrm>
          <a:prstGeom prst="rect">
            <a:avLst/>
          </a:prstGeom>
          <a:noFill/>
        </p:spPr>
        <p:txBody>
          <a:bodyPr wrap="square" rtlCol="0">
            <a:spAutoFit/>
          </a:bodyPr>
          <a:lstStyle/>
          <a:p>
            <a:r>
              <a:rPr lang="en-US" dirty="0" smtClean="0"/>
              <a:t>Click to:	   </a:t>
            </a:r>
            <a:r>
              <a:rPr lang="en-US" dirty="0" smtClean="0">
                <a:hlinkClick r:id="" action="ppaction://hlinkshowjump?jump=nextslide"/>
              </a:rPr>
              <a:t>  next</a:t>
            </a:r>
            <a:r>
              <a:rPr lang="en-US" dirty="0" smtClean="0"/>
              <a:t>	     </a:t>
            </a:r>
            <a:r>
              <a:rPr lang="en-US" dirty="0" smtClean="0">
                <a:hlinkClick r:id="rId2" action="ppaction://hlinksldjump"/>
              </a:rPr>
              <a:t>home	</a:t>
            </a:r>
            <a:r>
              <a:rPr lang="en-US" dirty="0" smtClean="0"/>
              <a:t>    </a:t>
            </a:r>
            <a:r>
              <a:rPr lang="en-US" dirty="0" smtClean="0">
                <a:hlinkClick r:id="rId3" action="ppaction://hlinksldjump"/>
              </a:rPr>
              <a:t>graphing</a:t>
            </a:r>
            <a:r>
              <a:rPr lang="en-US" dirty="0" smtClean="0"/>
              <a:t>     </a:t>
            </a:r>
            <a:r>
              <a:rPr lang="en-US" dirty="0" smtClean="0">
                <a:hlinkClick r:id="rId4" action="ppaction://hlinksldjump"/>
              </a:rPr>
              <a:t>substitution</a:t>
            </a:r>
            <a:r>
              <a:rPr lang="en-US" dirty="0" smtClean="0"/>
              <a:t>    </a:t>
            </a:r>
            <a:r>
              <a:rPr lang="en-US" dirty="0" smtClean="0">
                <a:hlinkClick r:id="rId5" action="ppaction://hlinksldjump"/>
              </a:rPr>
              <a:t>elimination </a:t>
            </a:r>
            <a:r>
              <a:rPr lang="en-US" dirty="0" smtClean="0"/>
              <a:t>   </a:t>
            </a:r>
            <a:r>
              <a:rPr lang="en-US" dirty="0" smtClean="0">
                <a:hlinkClick r:id="rId6" action="ppaction://hlinksldjump"/>
              </a:rPr>
              <a:t>try yourself</a:t>
            </a:r>
            <a:endParaRPr lang="en-US" dirty="0"/>
          </a:p>
        </p:txBody>
      </p:sp>
    </p:spTree>
    <p:extLst>
      <p:ext uri="{BB962C8B-B14F-4D97-AF65-F5344CB8AC3E}">
        <p14:creationId xmlns:p14="http://schemas.microsoft.com/office/powerpoint/2010/main" val="40730330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2614</TotalTime>
  <Words>898</Words>
  <Application>Microsoft Macintosh PowerPoint</Application>
  <PresentationFormat>On-screen Show (4:3)</PresentationFormat>
  <Paragraphs>251</Paragraphs>
  <Slides>31</Slides>
  <Notes>1</Notes>
  <HiddenSlides>0</HiddenSlides>
  <MMClips>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Sky</vt:lpstr>
      <vt:lpstr>Solving Systems of Linear Equations</vt:lpstr>
      <vt:lpstr>Solving Systems of Equations-Home page</vt:lpstr>
      <vt:lpstr>1. Solve by graphing</vt:lpstr>
      <vt:lpstr>1. Solve by graphing</vt:lpstr>
      <vt:lpstr>1. Solve by graphing</vt:lpstr>
      <vt:lpstr>1. Solve by graphing</vt:lpstr>
      <vt:lpstr>2. Solve by Substitution</vt:lpstr>
      <vt:lpstr> 2. Solve by Substitution- solve for y first </vt:lpstr>
      <vt:lpstr> 2. Solve by Substitution- solve for x first </vt:lpstr>
      <vt:lpstr>3. Solve by Elimination</vt:lpstr>
      <vt:lpstr>3. Solve by Elimination-eliminate x</vt:lpstr>
      <vt:lpstr>3. Solve by Elimination-eliminate y</vt:lpstr>
      <vt:lpstr>Try it Yourself</vt:lpstr>
      <vt:lpstr>4.Try it yourself – solve by Graphing</vt:lpstr>
      <vt:lpstr>YOU are CORRECT! Now go ahead and use graphing to solve the system on your paper then Click here to continue</vt:lpstr>
      <vt:lpstr>Sorry! Click to try again</vt:lpstr>
      <vt:lpstr>5.Try it yourself – solve by Substitution</vt:lpstr>
      <vt:lpstr>5.Try it yourself – solve by Substitution</vt:lpstr>
      <vt:lpstr>YOU are CORRECT! Now that you have solved for one variable what you need to do is substitute your value for x into the second equation to get the value for y.  That will be half of your answer.  Then just take that number and substitute back into first equation to get x which will be the other half of your answer. (x, y)  Show your work on your paper and then click here to go to the next problem</vt:lpstr>
      <vt:lpstr>Sorry! Click to Try again</vt:lpstr>
      <vt:lpstr>5.Try it yourself – solve by Substitution</vt:lpstr>
      <vt:lpstr>YOU are CORRECT! Now that you have solved for one variable what you need to do is substitute your value for y into the second equation to get the value for x.  That will be half of your answer.  Then just take that number and substitute back into first equation to get y which will be the other half of your answer (x, y).  Show your work on your paper and then click here to go to the next problem</vt:lpstr>
      <vt:lpstr>Sorry! Click here to Try again</vt:lpstr>
      <vt:lpstr>6.Try it yourself – solve by Elimination</vt:lpstr>
      <vt:lpstr>6.Try it yourself – solve by Elimination</vt:lpstr>
      <vt:lpstr>YOU are CORRECT!Now that you have eliminated x all you need to do is solve the equation for y.  You will then have half of your answer.  Substitute that back into either equation and solve for x and you will have both parts of your answer (x, y).  Show your work on your paper and click here to continue.</vt:lpstr>
      <vt:lpstr>Sorry! Click here to try again</vt:lpstr>
      <vt:lpstr>6.Try it yourself – solve by Elimination</vt:lpstr>
      <vt:lpstr>YOU are CORRECT!Now that you have eliminated y all you need to do is solve the equation for x.  You will then have half of your answer.  Substitute that back into either equation and solve for y and you will have both parts of your answer (x, y).  Show your work on your paper and click here to continue</vt:lpstr>
      <vt:lpstr>Sorry! Click here to try again</vt:lpstr>
      <vt:lpstr>I am done! Hurray!</vt:lpstr>
    </vt:vector>
  </TitlesOfParts>
  <Company>chs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Solving Systems of Linear Equations</dc:title>
  <dc:creator>Kristan Morales</dc:creator>
  <cp:lastModifiedBy>Kristan Morales</cp:lastModifiedBy>
  <cp:revision>68</cp:revision>
  <dcterms:created xsi:type="dcterms:W3CDTF">2011-12-21T13:41:44Z</dcterms:created>
  <dcterms:modified xsi:type="dcterms:W3CDTF">2012-01-12T13:56:16Z</dcterms:modified>
</cp:coreProperties>
</file>